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notesSlides/notesSlide16.xml" ContentType="application/vnd.openxmlformats-officedocument.presentationml.notesSlide+xml"/>
  <Override PartName="/ppt/tags/tag32.xml" ContentType="application/vnd.openxmlformats-officedocument.presentationml.tags+xml"/>
  <Override PartName="/ppt/notesSlides/notesSlide17.xml" ContentType="application/vnd.openxmlformats-officedocument.presentationml.notesSlide+xml"/>
  <Override PartName="/ppt/tags/tag33.xml" ContentType="application/vnd.openxmlformats-officedocument.presentationml.tags+xml"/>
  <Override PartName="/ppt/notesSlides/notesSlide18.xml" ContentType="application/vnd.openxmlformats-officedocument.presentationml.notesSlide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notesSlides/notesSlide2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1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3.xml" ContentType="application/vnd.openxmlformats-officedocument.presentationml.notesSlide+xml"/>
  <Override PartName="/ppt/tags/tag63.xml" ContentType="application/vnd.openxmlformats-officedocument.presentationml.tags+xml"/>
  <Override PartName="/ppt/notesSlides/notesSlide24.xml" ContentType="application/vnd.openxmlformats-officedocument.presentationml.notesSlide+xml"/>
  <Override PartName="/ppt/tags/tag64.xml" ContentType="application/vnd.openxmlformats-officedocument.presentationml.tags+xml"/>
  <Override PartName="/ppt/notesSlides/notesSlide2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315" r:id="rId2"/>
    <p:sldId id="444" r:id="rId3"/>
    <p:sldId id="431" r:id="rId4"/>
    <p:sldId id="440" r:id="rId5"/>
    <p:sldId id="441" r:id="rId6"/>
    <p:sldId id="445" r:id="rId7"/>
    <p:sldId id="433" r:id="rId8"/>
    <p:sldId id="378" r:id="rId9"/>
    <p:sldId id="439" r:id="rId10"/>
    <p:sldId id="377" r:id="rId11"/>
    <p:sldId id="434" r:id="rId12"/>
    <p:sldId id="436" r:id="rId13"/>
    <p:sldId id="435" r:id="rId14"/>
    <p:sldId id="448" r:id="rId15"/>
    <p:sldId id="379" r:id="rId16"/>
    <p:sldId id="446" r:id="rId17"/>
    <p:sldId id="449" r:id="rId18"/>
    <p:sldId id="442" r:id="rId19"/>
    <p:sldId id="437" r:id="rId20"/>
    <p:sldId id="443" r:id="rId21"/>
    <p:sldId id="452" r:id="rId22"/>
    <p:sldId id="438" r:id="rId23"/>
    <p:sldId id="328" r:id="rId24"/>
    <p:sldId id="425" r:id="rId25"/>
    <p:sldId id="428" r:id="rId26"/>
    <p:sldId id="400" r:id="rId27"/>
    <p:sldId id="421" r:id="rId28"/>
    <p:sldId id="401" r:id="rId29"/>
    <p:sldId id="450" r:id="rId30"/>
    <p:sldId id="403" r:id="rId31"/>
    <p:sldId id="423" r:id="rId32"/>
    <p:sldId id="405" r:id="rId33"/>
    <p:sldId id="407" r:id="rId34"/>
    <p:sldId id="408" r:id="rId35"/>
    <p:sldId id="427" r:id="rId36"/>
    <p:sldId id="409" r:id="rId37"/>
    <p:sldId id="430" r:id="rId38"/>
    <p:sldId id="275" r:id="rId39"/>
    <p:sldId id="395" r:id="rId40"/>
    <p:sldId id="397" r:id="rId41"/>
    <p:sldId id="368" r:id="rId42"/>
    <p:sldId id="396" r:id="rId43"/>
    <p:sldId id="372" r:id="rId44"/>
    <p:sldId id="370" r:id="rId45"/>
    <p:sldId id="399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76" r:id="rId56"/>
    <p:sldId id="366" r:id="rId57"/>
    <p:sldId id="367" r:id="rId58"/>
    <p:sldId id="374" r:id="rId59"/>
    <p:sldId id="369" r:id="rId60"/>
    <p:sldId id="384" r:id="rId61"/>
    <p:sldId id="410" r:id="rId62"/>
    <p:sldId id="411" r:id="rId63"/>
    <p:sldId id="412" r:id="rId64"/>
    <p:sldId id="413" r:id="rId65"/>
    <p:sldId id="414" r:id="rId66"/>
    <p:sldId id="415" r:id="rId67"/>
    <p:sldId id="416" r:id="rId68"/>
    <p:sldId id="417" r:id="rId69"/>
    <p:sldId id="418" r:id="rId70"/>
    <p:sldId id="380" r:id="rId71"/>
    <p:sldId id="419" r:id="rId72"/>
    <p:sldId id="381" r:id="rId73"/>
    <p:sldId id="382" r:id="rId74"/>
    <p:sldId id="383" r:id="rId75"/>
    <p:sldId id="323" r:id="rId76"/>
    <p:sldId id="424" r:id="rId77"/>
    <p:sldId id="385" r:id="rId78"/>
    <p:sldId id="429" r:id="rId79"/>
  </p:sldIdLst>
  <p:sldSz cx="9144000" cy="6858000" type="screen4x3"/>
  <p:notesSz cx="6797675" cy="9928225"/>
  <p:embeddedFontLst>
    <p:embeddedFont>
      <p:font typeface="Linux Libertine G" panose="02000503000000000000" pitchFamily="2" charset="0"/>
      <p:regular r:id="rId82"/>
      <p:bold r:id="rId83"/>
      <p:italic r:id="rId84"/>
      <p:boldItalic r:id="rId85"/>
    </p:embeddedFont>
    <p:embeddedFont>
      <p:font typeface="Cambria Math" panose="02040503050406030204" pitchFamily="18" charset="0"/>
      <p:regular r:id="rId86"/>
    </p:embeddedFont>
    <p:embeddedFont>
      <p:font typeface="Arial Unicode MS" panose="020B0604020202020204" pitchFamily="34" charset="-128"/>
      <p:regular r:id="rId87"/>
    </p:embeddedFont>
    <p:embeddedFont>
      <p:font typeface="CMSY10ORIG" panose="020B0604020202020204"/>
      <p:regular r:id="rId88"/>
    </p:embeddedFont>
    <p:embeddedFont>
      <p:font typeface="CMMI7" panose="020B0604020202020204"/>
      <p:regular r:id="rId89"/>
    </p:embeddedFont>
    <p:embeddedFont>
      <p:font typeface="MS PGothic" panose="020B0600070205080204" pitchFamily="34" charset="-128"/>
      <p:regular r:id="rId90"/>
    </p:embeddedFont>
    <p:embeddedFont>
      <p:font typeface="CMMI10" panose="020B0604020202020204"/>
      <p:regular r:id="rId91"/>
    </p:embeddedFont>
    <p:embeddedFont>
      <p:font typeface="Comic Sans MS" panose="030F0702030302020204" pitchFamily="66" charset="0"/>
      <p:regular r:id="rId92"/>
      <p:bold r:id="rId93"/>
    </p:embeddedFont>
    <p:embeddedFont>
      <p:font typeface="DejaVu Sans" panose="020B0603030804020204" pitchFamily="34" charset="0"/>
      <p:regular r:id="rId94"/>
      <p:bold r:id="rId95"/>
      <p:italic r:id="rId96"/>
      <p:boldItalic r:id="rId97"/>
    </p:embeddedFont>
    <p:embeddedFont>
      <p:font typeface="CMR10" panose="020B0604020202020204"/>
      <p:regular r:id="rId98"/>
    </p:embeddedFont>
    <p:embeddedFont>
      <p:font typeface="Tw Cen MT" panose="020B0602020104020603" pitchFamily="34" charset="0"/>
      <p:regular r:id="rId99"/>
      <p:bold r:id="rId100"/>
      <p:italic r:id="rId101"/>
      <p:boldItalic r:id="rId102"/>
    </p:embeddedFont>
    <p:embeddedFont>
      <p:font typeface="Calibri" panose="020F0502020204030204" pitchFamily="34" charset="0"/>
      <p:regular r:id="rId103"/>
      <p:bold r:id="rId104"/>
      <p:italic r:id="rId105"/>
      <p:boldItalic r:id="rId106"/>
    </p:embeddedFont>
  </p:embeddedFontLst>
  <p:custDataLst>
    <p:tags r:id="rId107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0D3238-2B53-4899-9FD1-CA11AA521AB4}">
          <p14:sldIdLst>
            <p14:sldId id="315"/>
            <p14:sldId id="444"/>
            <p14:sldId id="431"/>
            <p14:sldId id="440"/>
            <p14:sldId id="441"/>
            <p14:sldId id="445"/>
            <p14:sldId id="433"/>
            <p14:sldId id="378"/>
          </p14:sldIdLst>
        </p14:section>
        <p14:section name="Proposition de Simulateur" id="{34875831-5FB4-479F-95B3-217EB36C832B}">
          <p14:sldIdLst>
            <p14:sldId id="439"/>
            <p14:sldId id="377"/>
            <p14:sldId id="434"/>
            <p14:sldId id="436"/>
            <p14:sldId id="435"/>
            <p14:sldId id="448"/>
            <p14:sldId id="379"/>
            <p14:sldId id="446"/>
            <p14:sldId id="449"/>
            <p14:sldId id="442"/>
            <p14:sldId id="437"/>
            <p14:sldId id="443"/>
            <p14:sldId id="452"/>
            <p14:sldId id="438"/>
          </p14:sldIdLst>
        </p14:section>
        <p14:section name="Rydberg circulaires sur puce" id="{FFCDE575-F3B6-4585-A235-4E195F769684}">
          <p14:sldIdLst>
            <p14:sldId id="328"/>
            <p14:sldId id="425"/>
            <p14:sldId id="428"/>
            <p14:sldId id="400"/>
            <p14:sldId id="421"/>
            <p14:sldId id="401"/>
            <p14:sldId id="450"/>
            <p14:sldId id="403"/>
            <p14:sldId id="423"/>
            <p14:sldId id="405"/>
            <p14:sldId id="407"/>
            <p14:sldId id="408"/>
          </p14:sldIdLst>
        </p14:section>
        <p14:section name="Conclusions" id="{AEFC8ACD-2F18-436A-A2D2-8F634F99E9E1}">
          <p14:sldIdLst>
            <p14:sldId id="427"/>
            <p14:sldId id="409"/>
            <p14:sldId id="430"/>
          </p14:sldIdLst>
        </p14:section>
        <p14:section name="Quantum Simulator Proposal" id="{6215155E-04D8-4E9D-A674-55F7E7E6239D}">
          <p14:sldIdLst>
            <p14:sldId id="275"/>
            <p14:sldId id="395"/>
            <p14:sldId id="397"/>
            <p14:sldId id="368"/>
            <p14:sldId id="396"/>
            <p14:sldId id="372"/>
            <p14:sldId id="370"/>
            <p14:sldId id="399"/>
          </p14:sldIdLst>
        </p14:section>
        <p14:section name="Dense Clouds of Rydberg Atoms" id="{B0152D0C-EEA8-4661-903F-7A4DB4D8641E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Appendix : Details on the Simulator" id="{59C6B2B1-44F0-41D7-A4CF-3A1425F549DD}">
          <p14:sldIdLst>
            <p14:sldId id="376"/>
            <p14:sldId id="366"/>
            <p14:sldId id="367"/>
            <p14:sldId id="374"/>
            <p14:sldId id="369"/>
          </p14:sldIdLst>
        </p14:section>
        <p14:section name="Appendix : electric fields and coherence times" id="{FC0FED8A-7C30-41E5-8406-DAFC57213034}">
          <p14:sldIdLst>
            <p14:sldId id="384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Extras" id="{8367C2F9-A448-4A00-8736-99D9CB31EFD1}">
          <p14:sldIdLst>
            <p14:sldId id="418"/>
            <p14:sldId id="380"/>
            <p14:sldId id="419"/>
            <p14:sldId id="381"/>
            <p14:sldId id="382"/>
            <p14:sldId id="383"/>
            <p14:sldId id="323"/>
            <p14:sldId id="424"/>
            <p14:sldId id="385"/>
            <p14:sldId id="42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B07"/>
    <a:srgbClr val="94B8E4"/>
    <a:srgbClr val="000000"/>
    <a:srgbClr val="009900"/>
    <a:srgbClr val="00B050"/>
    <a:srgbClr val="0000FF"/>
    <a:srgbClr val="66CCFF"/>
    <a:srgbClr val="FF9900"/>
    <a:srgbClr val="414141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6325" autoAdjust="0"/>
  </p:normalViewPr>
  <p:slideViewPr>
    <p:cSldViewPr>
      <p:cViewPr varScale="1">
        <p:scale>
          <a:sx n="129" d="100"/>
          <a:sy n="129" d="100"/>
        </p:scale>
        <p:origin x="-102" y="-198"/>
      </p:cViewPr>
      <p:guideLst>
        <p:guide orient="horz" pos="2160"/>
        <p:guide orient="horz" pos="1620"/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4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gs" Target="tags/tag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6.fntdata"/><Relationship Id="rId102" Type="http://schemas.openxmlformats.org/officeDocument/2006/relationships/font" Target="fonts/font21.fntdata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2.fntdata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image" Target="../media/image1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DFBDA-7169-411D-8AAF-9ADCA5E5F352}" type="datetimeFigureOut">
              <a:rPr lang="fr-FR" smtClean="0"/>
              <a:t>05/01/2018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49D-F854-4BEB-947D-8DA694E61F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5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A163-E6A5-496D-82B5-C6A6BA9DEC21}" type="datetimeFigureOut">
              <a:rPr lang="fr-FR" smtClean="0"/>
              <a:pPr/>
              <a:t>05/01/2018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B6ED-1FD9-4F82-9E0C-1C8E251963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32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 to sigma </a:t>
            </a:r>
            <a:r>
              <a:rPr lang="fr-FR" dirty="0" err="1" smtClean="0"/>
              <a:t>x,y,z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780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Typical</a:t>
            </a:r>
            <a:r>
              <a:rPr lang="fr-FR" dirty="0" smtClean="0"/>
              <a:t> figures :</a:t>
            </a:r>
          </a:p>
          <a:p>
            <a:r>
              <a:rPr lang="fr-FR" dirty="0" smtClean="0"/>
              <a:t>300 µm distance </a:t>
            </a:r>
            <a:r>
              <a:rPr lang="fr-FR" dirty="0" err="1" smtClean="0"/>
              <a:t>from</a:t>
            </a:r>
            <a:r>
              <a:rPr lang="fr-FR" dirty="0" smtClean="0"/>
              <a:t> chip</a:t>
            </a:r>
          </a:p>
          <a:p>
            <a:r>
              <a:rPr lang="fr-FR" dirty="0" smtClean="0"/>
              <a:t>12000 atoms, 500nK, 2.4x10^12</a:t>
            </a:r>
            <a:r>
              <a:rPr lang="fr-FR" baseline="0" dirty="0" smtClean="0"/>
              <a:t>  cm^-3</a:t>
            </a:r>
          </a:p>
          <a:p>
            <a:r>
              <a:rPr lang="fr-FR" baseline="0" dirty="0" err="1" smtClean="0"/>
              <a:t>Gaussian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diameters</a:t>
            </a:r>
            <a:r>
              <a:rPr lang="fr-FR" baseline="0" dirty="0" smtClean="0"/>
              <a:t> 44,11,11 µm</a:t>
            </a:r>
          </a:p>
          <a:p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frequencies</a:t>
            </a:r>
            <a:r>
              <a:rPr lang="fr-FR" baseline="0" dirty="0" smtClean="0"/>
              <a:t> ~30,90,90 Hz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3909-7555-4EAE-A540-6D1D30027B3F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9182-698D-40B6-A877-B8A9885965A9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48D-E774-4D45-8A88-B17DB2B72D27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00A2-F59E-4255-8324-FBBED801FE73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898-83FB-4EEE-BD21-266A08F70CED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B7D0-DE99-416D-A637-EF97EC364D50}" type="datetime1">
              <a:rPr lang="fr-FR" smtClean="0"/>
              <a:t>05/01/2018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F95D-F1C5-4D12-AAF5-A2A800992597}" type="datetime1">
              <a:rPr lang="fr-FR" smtClean="0"/>
              <a:t>05/01/2018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3F4-75AA-4D01-A234-47CFD6B95343}" type="datetime1">
              <a:rPr lang="fr-FR" smtClean="0"/>
              <a:t>05/01/2018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A659-1FFD-4A93-9802-F60DC868A14E}" type="datetime1">
              <a:rPr lang="fr-FR" smtClean="0"/>
              <a:t>05/01/2018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B444-7F8A-42D2-B2EA-1AE76137E3E5}" type="datetime1">
              <a:rPr lang="fr-FR" smtClean="0"/>
              <a:t>05/01/2018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7E5F-ACA7-4764-ACCA-3EF499ABDDF6}" type="datetime1">
              <a:rPr lang="fr-FR" smtClean="0"/>
              <a:t>05/01/2018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6175-D235-49B2-847A-B4E50A3CC78E}" type="datetime1">
              <a:rPr lang="fr-FR" smtClean="0"/>
              <a:t>05/01/2018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2.jpe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jpe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jpe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7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0.png"/><Relationship Id="rId12" Type="http://schemas.openxmlformats.org/officeDocument/2006/relationships/image" Target="../media/image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7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4" Type="http://schemas.openxmlformats.org/officeDocument/2006/relationships/image" Target="../media/image2.jpeg"/><Relationship Id="rId9" Type="http://schemas.openxmlformats.org/officeDocument/2006/relationships/image" Target="../media/image62.pn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.png"/><Relationship Id="rId1" Type="http://schemas.openxmlformats.org/officeDocument/2006/relationships/tags" Target="../tags/tag17.xml"/><Relationship Id="rId6" Type="http://schemas.openxmlformats.org/officeDocument/2006/relationships/image" Target="../media/image79.png"/><Relationship Id="rId11" Type="http://schemas.openxmlformats.org/officeDocument/2006/relationships/image" Target="../media/image64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2.jpe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.jpeg"/><Relationship Id="rId12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76.png"/><Relationship Id="rId4" Type="http://schemas.openxmlformats.org/officeDocument/2006/relationships/image" Target="../media/image5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591.png"/><Relationship Id="rId5" Type="http://schemas.openxmlformats.org/officeDocument/2006/relationships/image" Target="../media/image78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841.png"/><Relationship Id="rId4" Type="http://schemas.openxmlformats.org/officeDocument/2006/relationships/image" Target="../media/image8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86.png"/><Relationship Id="rId5" Type="http://schemas.openxmlformats.org/officeDocument/2006/relationships/image" Target="../media/image2.jpe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95.png"/><Relationship Id="rId5" Type="http://schemas.openxmlformats.org/officeDocument/2006/relationships/image" Target="../media/image2.jpe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94.png"/><Relationship Id="rId11" Type="http://schemas.openxmlformats.org/officeDocument/2006/relationships/image" Target="../media/image100.png"/><Relationship Id="rId5" Type="http://schemas.openxmlformats.org/officeDocument/2006/relationships/image" Target="../media/image93.png"/><Relationship Id="rId10" Type="http://schemas.openxmlformats.org/officeDocument/2006/relationships/image" Target="../media/image99.png"/><Relationship Id="rId4" Type="http://schemas.openxmlformats.org/officeDocument/2006/relationships/image" Target="../media/image2.jpe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102.emf"/><Relationship Id="rId5" Type="http://schemas.openxmlformats.org/officeDocument/2006/relationships/image" Target="../media/image2.jpe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2.jpeg"/><Relationship Id="rId9" Type="http://schemas.openxmlformats.org/officeDocument/2006/relationships/image" Target="../media/image10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2.jpeg"/><Relationship Id="rId9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3" Type="http://schemas.openxmlformats.org/officeDocument/2006/relationships/notesSlide" Target="../notesSlides/notesSlide16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5.png"/><Relationship Id="rId1" Type="http://schemas.openxmlformats.org/officeDocument/2006/relationships/tags" Target="../tags/tag31.xml"/><Relationship Id="rId11" Type="http://schemas.openxmlformats.org/officeDocument/2006/relationships/image" Target="../media/image110.png"/><Relationship Id="rId6" Type="http://schemas.openxmlformats.org/officeDocument/2006/relationships/image" Target="../media/image114.png"/><Relationship Id="rId1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09.png"/><Relationship Id="rId1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121.png"/><Relationship Id="rId5" Type="http://schemas.openxmlformats.org/officeDocument/2006/relationships/image" Target="../media/image116.png"/><Relationship Id="rId4" Type="http://schemas.openxmlformats.org/officeDocument/2006/relationships/image" Target="../media/image2.jpeg"/><Relationship Id="rId9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wmf"/><Relationship Id="rId4" Type="http://schemas.openxmlformats.org/officeDocument/2006/relationships/image" Target="../media/image1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34.png"/><Relationship Id="rId4" Type="http://schemas.openxmlformats.org/officeDocument/2006/relationships/image" Target="../media/image7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136.png"/><Relationship Id="rId5" Type="http://schemas.openxmlformats.org/officeDocument/2006/relationships/image" Target="../media/image41.png"/><Relationship Id="rId4" Type="http://schemas.openxmlformats.org/officeDocument/2006/relationships/image" Target="../media/image7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1.png"/><Relationship Id="rId3" Type="http://schemas.openxmlformats.org/officeDocument/2006/relationships/image" Target="../media/image79.png"/><Relationship Id="rId7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56.png"/><Relationship Id="rId5" Type="http://schemas.openxmlformats.org/officeDocument/2006/relationships/image" Target="../media/image2.jpeg"/><Relationship Id="rId4" Type="http://schemas.openxmlformats.org/officeDocument/2006/relationships/image" Target="../media/image80.png"/><Relationship Id="rId9" Type="http://schemas.openxmlformats.org/officeDocument/2006/relationships/image" Target="../media/image8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68.png"/><Relationship Id="rId5" Type="http://schemas.openxmlformats.org/officeDocument/2006/relationships/image" Target="../media/image861.png"/><Relationship Id="rId10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5" Type="http://schemas.openxmlformats.org/officeDocument/2006/relationships/image" Target="../media/image34.png"/><Relationship Id="rId4" Type="http://schemas.openxmlformats.org/officeDocument/2006/relationships/image" Target="../media/image9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139.png"/><Relationship Id="rId5" Type="http://schemas.openxmlformats.org/officeDocument/2006/relationships/image" Target="../media/image390.png"/><Relationship Id="rId4" Type="http://schemas.openxmlformats.org/officeDocument/2006/relationships/image" Target="../media/image9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950.png"/><Relationship Id="rId5" Type="http://schemas.openxmlformats.org/officeDocument/2006/relationships/image" Target="../media/image78.png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5" Type="http://schemas.openxmlformats.org/officeDocument/2006/relationships/image" Target="../media/image971.png"/><Relationship Id="rId4" Type="http://schemas.openxmlformats.org/officeDocument/2006/relationships/image" Target="../media/image4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image" Target="../media/image500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540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11" Type="http://schemas.openxmlformats.org/officeDocument/2006/relationships/image" Target="../media/image144.png"/><Relationship Id="rId5" Type="http://schemas.openxmlformats.org/officeDocument/2006/relationships/image" Target="../media/image571.png"/><Relationship Id="rId10" Type="http://schemas.openxmlformats.org/officeDocument/2006/relationships/image" Target="../media/image780.png"/><Relationship Id="rId4" Type="http://schemas.openxmlformats.org/officeDocument/2006/relationships/image" Target="../media/image1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video" Target="../media/media1.wmv"/><Relationship Id="rId7" Type="http://schemas.openxmlformats.org/officeDocument/2006/relationships/image" Target="../media/image590.png"/><Relationship Id="rId2" Type="http://schemas.microsoft.com/office/2007/relationships/media" Target="../media/media1.wmv"/><Relationship Id="rId1" Type="http://schemas.openxmlformats.org/officeDocument/2006/relationships/tags" Target="../tags/tag47.xml"/><Relationship Id="rId6" Type="http://schemas.openxmlformats.org/officeDocument/2006/relationships/image" Target="../media/image140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8.jpe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661.png"/><Relationship Id="rId5" Type="http://schemas.openxmlformats.org/officeDocument/2006/relationships/image" Target="../media/image650.png"/><Relationship Id="rId4" Type="http://schemas.openxmlformats.org/officeDocument/2006/relationships/image" Target="../media/image1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image" Target="../media/image690.png"/><Relationship Id="rId5" Type="http://schemas.openxmlformats.org/officeDocument/2006/relationships/image" Target="../media/image150.png"/><Relationship Id="rId4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image" Target="../media/image152.png"/><Relationship Id="rId5" Type="http://schemas.openxmlformats.org/officeDocument/2006/relationships/image" Target="../media/image2.jpeg"/><Relationship Id="rId4" Type="http://schemas.openxmlformats.org/officeDocument/2006/relationships/image" Target="../media/image151.png"/><Relationship Id="rId9" Type="http://schemas.openxmlformats.org/officeDocument/2006/relationships/image" Target="../media/image2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jpeg"/><Relationship Id="rId7" Type="http://schemas.openxmlformats.org/officeDocument/2006/relationships/image" Target="../media/image64.png"/><Relationship Id="rId12" Type="http://schemas.openxmlformats.org/officeDocument/2006/relationships/image" Target="../media/image15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image" Target="../media/image156.png"/><Relationship Id="rId11" Type="http://schemas.openxmlformats.org/officeDocument/2006/relationships/image" Target="../media/image360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5" Type="http://schemas.openxmlformats.org/officeDocument/2006/relationships/image" Target="../media/image158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.jpeg"/><Relationship Id="rId7" Type="http://schemas.openxmlformats.org/officeDocument/2006/relationships/image" Target="../media/image16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5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.jpe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image" Target="../media/image29.jpe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image" Target="../media/image380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90.png"/><Relationship Id="rId3" Type="http://schemas.openxmlformats.org/officeDocument/2006/relationships/image" Target="../media/image450.png"/><Relationship Id="rId38" Type="http://schemas.openxmlformats.org/officeDocument/2006/relationships/image" Target="../media/image48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37" Type="http://schemas.openxmlformats.org/officeDocument/2006/relationships/image" Target="../media/image167.png"/><Relationship Id="rId40" Type="http://schemas.openxmlformats.org/officeDocument/2006/relationships/image" Target="../media/image2.jpeg"/><Relationship Id="rId36" Type="http://schemas.openxmlformats.org/officeDocument/2006/relationships/image" Target="../media/image460.png"/><Relationship Id="rId4" Type="http://schemas.openxmlformats.org/officeDocument/2006/relationships/image" Target="../media/image4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.jpeg"/><Relationship Id="rId7" Type="http://schemas.openxmlformats.org/officeDocument/2006/relationships/image" Target="../media/image17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0.png"/><Relationship Id="rId11" Type="http://schemas.openxmlformats.org/officeDocument/2006/relationships/image" Target="../media/image170.emf"/><Relationship Id="rId5" Type="http://schemas.openxmlformats.org/officeDocument/2006/relationships/image" Target="../media/image168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9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60.png"/><Relationship Id="rId7" Type="http://schemas.openxmlformats.org/officeDocument/2006/relationships/image" Target="../media/image17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570.png"/><Relationship Id="rId9" Type="http://schemas.openxmlformats.org/officeDocument/2006/relationships/image" Target="../media/image17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79.png"/><Relationship Id="rId12" Type="http://schemas.openxmlformats.org/officeDocument/2006/relationships/image" Target="../media/image18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81.png"/><Relationship Id="rId5" Type="http://schemas.openxmlformats.org/officeDocument/2006/relationships/image" Target="../media/image660.png"/><Relationship Id="rId10" Type="http://schemas.openxmlformats.org/officeDocument/2006/relationships/image" Target="../media/image970.png"/><Relationship Id="rId4" Type="http://schemas.openxmlformats.org/officeDocument/2006/relationships/image" Target="../media/image180.jpeg"/><Relationship Id="rId9" Type="http://schemas.openxmlformats.org/officeDocument/2006/relationships/image" Target="../media/image6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.jpeg"/><Relationship Id="rId7" Type="http://schemas.openxmlformats.org/officeDocument/2006/relationships/image" Target="../media/image189.png"/><Relationship Id="rId12" Type="http://schemas.openxmlformats.org/officeDocument/2006/relationships/image" Target="../media/image87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1.png"/><Relationship Id="rId11" Type="http://schemas.openxmlformats.org/officeDocument/2006/relationships/image" Target="../media/image860.png"/><Relationship Id="rId5" Type="http://schemas.openxmlformats.org/officeDocument/2006/relationships/image" Target="../media/image188.png"/><Relationship Id="rId10" Type="http://schemas.openxmlformats.org/officeDocument/2006/relationships/image" Target="../media/image850.png"/><Relationship Id="rId4" Type="http://schemas.openxmlformats.org/officeDocument/2006/relationships/image" Target="../media/image187.png"/><Relationship Id="rId9" Type="http://schemas.openxmlformats.org/officeDocument/2006/relationships/image" Target="../media/image19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5" Type="http://schemas.openxmlformats.org/officeDocument/2006/relationships/image" Target="../media/image149.png"/><Relationship Id="rId4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91.emf"/><Relationship Id="rId3" Type="http://schemas.openxmlformats.org/officeDocument/2006/relationships/notesSlide" Target="../notesSlides/notesSlide22.xml"/><Relationship Id="rId12" Type="http://schemas.openxmlformats.org/officeDocument/2006/relationships/image" Target="../media/image1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1680.png"/><Relationship Id="rId11" Type="http://schemas.openxmlformats.org/officeDocument/2006/relationships/image" Target="../media/image281.png"/><Relationship Id="rId5" Type="http://schemas.openxmlformats.org/officeDocument/2006/relationships/image" Target="../media/image2.jpeg"/><Relationship Id="rId10" Type="http://schemas.openxmlformats.org/officeDocument/2006/relationships/image" Target="../media/image270.png"/><Relationship Id="rId4" Type="http://schemas.openxmlformats.org/officeDocument/2006/relationships/image" Target="../media/image1670.png"/><Relationship Id="rId9" Type="http://schemas.openxmlformats.org/officeDocument/2006/relationships/image" Target="../media/image16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4" Type="http://schemas.openxmlformats.org/officeDocument/2006/relationships/image" Target="../media/image17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9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image" Target="../media/image92.png"/><Relationship Id="rId5" Type="http://schemas.openxmlformats.org/officeDocument/2006/relationships/image" Target="../media/image192.png"/><Relationship Id="rId4" Type="http://schemas.openxmlformats.org/officeDocument/2006/relationships/image" Target="../media/image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9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image" Target="../media/image194.png"/><Relationship Id="rId5" Type="http://schemas.openxmlformats.org/officeDocument/2006/relationships/image" Target="../media/image92.png"/><Relationship Id="rId4" Type="http://schemas.openxmlformats.org/officeDocument/2006/relationships/image" Target="../media/image2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6" Type="http://schemas.openxmlformats.org/officeDocument/2006/relationships/image" Target="../media/image610.png"/><Relationship Id="rId5" Type="http://schemas.openxmlformats.org/officeDocument/2006/relationships/image" Target="../media/image601.png"/><Relationship Id="rId4" Type="http://schemas.openxmlformats.org/officeDocument/2006/relationships/image" Target="../media/image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14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image" Target="../media/image462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0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20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6" Type="http://schemas.openxmlformats.org/officeDocument/2006/relationships/image" Target="../media/image202.png"/><Relationship Id="rId5" Type="http://schemas.openxmlformats.org/officeDocument/2006/relationships/image" Target="../media/image851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81"/>
            <a:ext cx="2743014" cy="617737"/>
          </a:xfrm>
          <a:prstGeom prst="rect">
            <a:avLst/>
          </a:prstGeom>
          <a:noFill/>
        </p:spPr>
      </p:pic>
      <p:sp>
        <p:nvSpPr>
          <p:cNvPr id="15" name="Title 12"/>
          <p:cNvSpPr txBox="1">
            <a:spLocks/>
          </p:cNvSpPr>
          <p:nvPr/>
        </p:nvSpPr>
        <p:spPr>
          <a:xfrm>
            <a:off x="457200" y="3995772"/>
            <a:ext cx="8229600" cy="1702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  <a:cs typeface="+mj-cs"/>
              </a:rPr>
              <a:t>Tigrane Cantat-Moltrecht</a:t>
            </a:r>
            <a:endParaRPr lang="en-US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Laboratoire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Kastler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Brossel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,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Collège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de France</a:t>
            </a:r>
          </a:p>
          <a:p>
            <a:pPr algn="ctr">
              <a:spcBef>
                <a:spcPct val="0"/>
              </a:spcBef>
            </a:pP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>
              <a:spcBef>
                <a:spcPct val="0"/>
              </a:spcBef>
            </a:pP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11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janvier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2018</a:t>
            </a:r>
            <a:endParaRPr lang="fr-FR" sz="3200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0" y="7112002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 smtClean="0"/>
              <a:t>TexPoint</a:t>
            </a:r>
            <a:r>
              <a:rPr lang="en-US" dirty="0" smtClean="0"/>
              <a:t> fonts used in EMF. 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TexPoint</a:t>
            </a:r>
            <a:r>
              <a:rPr lang="en-US" dirty="0" smtClean="0"/>
              <a:t> manual before you delete this box.: 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MI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CMSY10ORIG"/>
              </a:rPr>
              <a:t>A</a:t>
            </a:r>
            <a:endParaRPr lang="es-CL" dirty="0"/>
          </a:p>
        </p:txBody>
      </p:sp>
      <p:pic>
        <p:nvPicPr>
          <p:cNvPr id="8" name="Picture 10" descr="D:\Physics ENS\Talks\2011 - QIPC Zurich\QuantumFeedbackJuggling_cropped_PP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43923"/>
            <a:ext cx="942548" cy="720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6247256" y="492486"/>
            <a:ext cx="613836" cy="632258"/>
            <a:chOff x="12564" y="5848"/>
            <a:chExt cx="724" cy="724"/>
          </a:xfrm>
        </p:grpSpPr>
        <p:sp>
          <p:nvSpPr>
            <p:cNvPr id="24" name="Oval 69"/>
            <p:cNvSpPr>
              <a:spLocks noChangeArrowheads="1"/>
            </p:cNvSpPr>
            <p:nvPr/>
          </p:nvSpPr>
          <p:spPr bwMode="auto">
            <a:xfrm>
              <a:off x="12612" y="5860"/>
              <a:ext cx="598" cy="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 sz="8000"/>
            </a:p>
          </p:txBody>
        </p:sp>
        <p:pic>
          <p:nvPicPr>
            <p:cNvPr id="25" name="Picture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5848"/>
              <a:ext cx="724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6846" y="2208977"/>
            <a:ext cx="9150846" cy="2084119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:</a:t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nuages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d'atomes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à la simulation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quantique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avec 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circulaires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5126" name="Picture 6" descr="D:\Documents Tigrane\communications\DAMOP 2017\figures\en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2656"/>
            <a:ext cx="733070" cy="8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Documents Tigrane\communications\DAMOP 2017\figures\LogoPHYS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04" y="513109"/>
            <a:ext cx="937497" cy="4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Documents Tigrane\communications\DAMOP 2017\figures\logocdf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6" y="1232241"/>
            <a:ext cx="1338263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Documents Tigrane\communications\DAMOP 2017\figures\logo-ps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57" y="1124744"/>
            <a:ext cx="877989" cy="43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 b="11366"/>
          <a:stretch>
            <a:fillRect/>
          </a:stretch>
        </p:blipFill>
        <p:spPr bwMode="auto">
          <a:xfrm>
            <a:off x="7164289" y="1268760"/>
            <a:ext cx="959755" cy="34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24145" y="1979548"/>
            <a:ext cx="32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Soutenance de thèse de doctorat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907025" y="5723964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Sous la direction de Michel Brune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8"/>
    </mc:Choice>
    <mc:Fallback xmlns="">
      <p:transition advTm="29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: grand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b="0" dirty="0" smtClean="0"/>
              </a:p>
              <a:p>
                <a:endParaRPr lang="fr-FR" i="1" dirty="0"/>
              </a:p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électron de valence très éloigné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grand moment dipolaire de transition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∼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𝑒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blipFill rotWithShape="1">
                <a:blip r:embed="rId5"/>
                <a:stretch>
                  <a:fillRect t="-1194" r="-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483767" y="3380655"/>
            <a:ext cx="3672407" cy="258532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Très bonnes antennes microonde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(sensibilité au champ EM)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Fortes interactions dipôle-dipôle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Longue durée de vie naturelle</a:t>
            </a:r>
            <a:b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(très sensible au corps noir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(bas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):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dipolaire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MHz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:</a:t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𝜏</m:t>
                      </m:r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∼100 µ</m:t>
                      </m:r>
                      <m:r>
                        <m:rPr>
                          <m:sty m:val="p"/>
                        </m:rPr>
                        <a:rPr lang="fr-FR" dirty="0">
                          <a:latin typeface="Cambria Math"/>
                          <a:ea typeface="Linux Libertine G" panose="02000503000000000000" pitchFamily="2" charset="0"/>
                        </a:rPr>
                        <m:t>s</m:t>
                      </m:r>
                    </m:oMath>
                  </m:oMathPara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blipFill rotWithShape="1">
                <a:blip r:embed="rId6"/>
                <a:stretch>
                  <a:fillRect t="-13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à angle droit 9"/>
          <p:cNvSpPr/>
          <p:nvPr/>
        </p:nvSpPr>
        <p:spPr>
          <a:xfrm rot="5400000">
            <a:off x="1252574" y="2571962"/>
            <a:ext cx="1328007" cy="1457908"/>
          </a:xfrm>
          <a:prstGeom prst="bentUpArrow">
            <a:avLst>
              <a:gd name="adj1" fmla="val 17147"/>
              <a:gd name="adj2" fmla="val 25000"/>
              <a:gd name="adj3" fmla="val 26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D:\Documents Tigrane\manuscrit-git\soutenance\figures\picture_RydbergAto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92696"/>
            <a:ext cx="3861372" cy="20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circulaire?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circulaire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maximaux</a:t>
                </a:r>
              </a:p>
              <a:p>
                <a:endParaRPr lang="fr-FR" i="1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orbitale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électronique toroïdale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𝑟</m:t>
                    </m:r>
                    <m:r>
                      <a:rPr lang="fr-FR" b="0" i="1" smtClean="0"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519" t="-2010" r="-5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80729"/>
            <a:ext cx="241173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684568" y="1084094"/>
            <a:ext cx="2952218" cy="809416"/>
            <a:chOff x="5436096" y="1268760"/>
            <a:chExt cx="2952218" cy="809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50  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=50 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48  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=| 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=48 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 〉</m:t>
                        </m:r>
                      </m:oMath>
                    </m:oMathPara>
                  </a14:m>
                  <a:endParaRPr lang="fr-FR" spc="-3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215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211960" y="3789040"/>
                <a:ext cx="4599977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Seul canal de désexcitation (à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vers le circulaire d'en-dessous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Circulaire 50C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𝜏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≃29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peut être inhibée ![3]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789040"/>
                <a:ext cx="4599977" cy="2031325"/>
              </a:xfrm>
              <a:prstGeom prst="rect">
                <a:avLst/>
              </a:prstGeom>
              <a:blipFill rotWithShape="1">
                <a:blip r:embed="rId9"/>
                <a:stretch>
                  <a:fillRect l="-793" t="-1194" r="-264" b="-3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251808" y="6226159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[3] D.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Kleppner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 PRL, 1985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4820" name="Picture 4" descr="D:\Documents Tigrane\manuscrit-git\soutenance\figures\spontem_504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97" y="2780928"/>
            <a:ext cx="3248662" cy="28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3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Inhiber l'émission spontanée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12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23528" y="914945"/>
                <a:ext cx="3744416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Mieux que la durée de vie naturelle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blabla</a:t>
                </a: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blibli</a:t>
                </a: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Inhibition de l'émission spontanée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⇒2500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 </a:t>
                </a:r>
                <a: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vant une émission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!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14945"/>
                <a:ext cx="3744416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136" t="-1639" r="-6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0552" y="764704"/>
            <a:ext cx="3026414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5" y="3068960"/>
            <a:ext cx="3183266" cy="241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870" y="3501008"/>
            <a:ext cx="3885672" cy="268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4864870" y="675984"/>
            <a:ext cx="3811586" cy="2392976"/>
            <a:chOff x="5004048" y="767388"/>
            <a:chExt cx="3384376" cy="2232248"/>
          </a:xfrm>
        </p:grpSpPr>
        <p:pic>
          <p:nvPicPr>
            <p:cNvPr id="8" name="Picture 2" descr="D:\Documents Tigrane\manuscrit-git\soutenance\figures\inhib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227" y="966047"/>
              <a:ext cx="2998018" cy="183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004048" y="767388"/>
              <a:ext cx="3384376" cy="2232248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03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potentiel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pondéro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-moteur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l'électron de valence dans un potentiel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pondéro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-moteur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𝑉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r>
                        <a:rPr lang="fr-F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4788024" y="1052736"/>
                <a:ext cx="3600400" cy="42473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cherchent le champ faible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piège profond grâce à la grande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polarisabilité de l'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e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quasi-libre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quasi-indépendant du nombre quantique principal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faible décohérence due au piégeage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quasi-nulle pour les circulaires ! (handicapante à bas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052736"/>
                <a:ext cx="3600400" cy="4247317"/>
              </a:xfrm>
              <a:prstGeom prst="rect">
                <a:avLst/>
              </a:prstGeom>
              <a:blipFill rotWithShape="1">
                <a:blip r:embed="rId6"/>
                <a:stretch>
                  <a:fillRect l="-843" r="-10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/>
          <p:cNvGrpSpPr/>
          <p:nvPr/>
        </p:nvGrpSpPr>
        <p:grpSpPr>
          <a:xfrm>
            <a:off x="904007" y="3023511"/>
            <a:ext cx="3305026" cy="2276542"/>
            <a:chOff x="4644008" y="4077072"/>
            <a:chExt cx="3305026" cy="2276542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4008" y="4077072"/>
              <a:ext cx="3024336" cy="224990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14" name="TextShape 2"/>
            <p:cNvSpPr txBox="1"/>
            <p:nvPr/>
          </p:nvSpPr>
          <p:spPr>
            <a:xfrm>
              <a:off x="6372200" y="5705542"/>
              <a:ext cx="648072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fr-FR" sz="1400" strike="noStrike" spc="-1" noProof="1" smtClean="0">
                  <a:solidFill>
                    <a:srgbClr val="3333FF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nC</a:t>
              </a:r>
              <a:endParaRPr lang="x-none" sz="1400" strike="noStrike" spc="-1" noProof="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mic Sans MS" panose="030F0702030302020204"/>
                <a:ea typeface="Arial Unicode MS" panose="020B0604020202020204" charset="-122"/>
                <a:cs typeface="+mn-cs"/>
              </a:endParaRPr>
            </a:p>
          </p:txBody>
        </p:sp>
        <p:sp>
          <p:nvSpPr>
            <p:cNvPr id="15" name="TextShape 2"/>
            <p:cNvSpPr txBox="1"/>
            <p:nvPr/>
          </p:nvSpPr>
          <p:spPr>
            <a:xfrm>
              <a:off x="6228184" y="4593272"/>
              <a:ext cx="1720850" cy="53657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x-none" sz="14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Continuum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86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géométrie des faisceaux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14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480519" y="692696"/>
                <a:ext cx="4219812" cy="3438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cherchent le champ faible 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techniques de piégeage usuelles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Laser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à 1064 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radial dans un faisceau Laguerre-Gauss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0,5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,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𝑧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7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longitudinal dans un réseau ajustable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𝑑</m:t>
                    </m:r>
                    <m:r>
                      <a:rPr lang="fr-FR" b="0" i="1" smtClean="0">
                        <a:latin typeface="Cambria Math"/>
                      </a:rPr>
                      <m:t>∼5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μm</m:t>
                    </m:r>
                  </m:oMath>
                </a14:m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1,45 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=200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=7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</m:oMath>
                </a14:m>
                <a:r>
                  <a:rPr lang="fr-FR" dirty="0" smtClean="0"/>
                  <a:t>)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9" y="692696"/>
                <a:ext cx="4219812" cy="3438249"/>
              </a:xfrm>
              <a:prstGeom prst="rect">
                <a:avLst/>
              </a:prstGeom>
              <a:blipFill rotWithShape="1">
                <a:blip r:embed="rId5"/>
                <a:stretch>
                  <a:fillRect l="-865" t="-707" b="-17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889" y="3933056"/>
            <a:ext cx="483848" cy="181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D:\Documents Tigrane\manuscrit-git\soutenance\figures\pondero_latti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64" y="4149080"/>
            <a:ext cx="1742783" cy="167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448551" y="4306007"/>
                <a:ext cx="4592827" cy="149925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Potentiel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piégeage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confinant et profond :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Cambria Math"/>
                  </a:rPr>
                  <a:t>fréquence longitudinale </a:t>
                </a:r>
                <a:r>
                  <a:rPr lang="fr-FR" dirty="0">
                    <a:latin typeface="Cambria Math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≃2</m:t>
                    </m:r>
                    <m:r>
                      <a:rPr lang="fr-FR" b="0" i="1" dirty="0" smtClean="0">
                        <a:latin typeface="Cambria Math"/>
                      </a:rPr>
                      <m:t>𝜋</m:t>
                    </m:r>
                    <m:r>
                      <a:rPr lang="fr-FR" b="0" i="1" dirty="0" smtClean="0">
                        <a:latin typeface="Cambria Math"/>
                      </a:rPr>
                      <m:t>.24 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</a:rPr>
                      <m:t>kHz</m:t>
                    </m:r>
                  </m:oMath>
                </a14:m>
                <a:endParaRPr lang="fr-FR" b="0" i="0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fréquence radiale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i="1" dirty="0" err="1">
                            <a:latin typeface="Cambria Math"/>
                          </a:rPr>
                          <m:t>𝑦</m:t>
                        </m:r>
                        <m:r>
                          <a:rPr lang="fr-FR" i="1" dirty="0" err="1">
                            <a:latin typeface="Cambria Math"/>
                          </a:rPr>
                          <m:t>,</m:t>
                        </m:r>
                        <m:r>
                          <a:rPr lang="fr-FR" i="1" dirty="0" err="1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i="1" dirty="0">
                        <a:latin typeface="Cambria Math"/>
                      </a:rPr>
                      <m:t>≃2</m:t>
                    </m:r>
                    <m:r>
                      <a:rPr lang="fr-FR" i="1" dirty="0">
                        <a:latin typeface="Cambria Math"/>
                      </a:rPr>
                      <m:t>𝜋</m:t>
                    </m:r>
                    <m:r>
                      <a:rPr lang="fr-FR" i="1" dirty="0">
                        <a:latin typeface="Cambria Math"/>
                      </a:rPr>
                      <m:t>.12 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kHz</m:t>
                    </m:r>
                  </m:oMath>
                </a14:m>
                <a:endParaRPr lang="fr-FR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Cambria Math"/>
                  </a:rPr>
                  <a:t>profondeur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U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≃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.5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MHz</m:t>
                    </m:r>
                    <m:r>
                      <a:rPr lang="fr-FR" i="1">
                        <a:latin typeface="Cambria Math"/>
                      </a:rPr>
                      <m:t> ≃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.250 µ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K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1" y="4306007"/>
                <a:ext cx="4592827" cy="149925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5165834" y="1772816"/>
            <a:ext cx="2448272" cy="2024965"/>
            <a:chOff x="6444208" y="1556792"/>
            <a:chExt cx="2448272" cy="2024965"/>
          </a:xfrm>
        </p:grpSpPr>
        <p:sp>
          <p:nvSpPr>
            <p:cNvPr id="13" name="Rectangle 12"/>
            <p:cNvSpPr/>
            <p:nvPr/>
          </p:nvSpPr>
          <p:spPr>
            <a:xfrm>
              <a:off x="7134543" y="2204864"/>
              <a:ext cx="857936" cy="792088"/>
            </a:xfrm>
            <a:prstGeom prst="rect">
              <a:avLst/>
            </a:prstGeom>
            <a:solidFill>
              <a:srgbClr val="F9CB07"/>
            </a:solidFill>
            <a:ln w="12700"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>
              <a:off x="6444208" y="2564904"/>
              <a:ext cx="244827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V="1">
              <a:off x="7308304" y="1565533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7308304" y="1556792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82959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706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1899" y="6358152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24243" y="1161740"/>
            <a:ext cx="28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dipôle-dipôle</a:t>
            </a:r>
          </a:p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entre 2 atomes de Rydberg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>
            <a:off x="-396552" y="1213566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7612" y="227687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4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−3</m:t>
                          </m:r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b="0" i="1" smtClean="0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i="1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/>
              <p:cNvSpPr txBox="1"/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le même état 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de type van der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Waals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des états différents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𝑎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𝑏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d'échange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/>
              </a:p>
              <a:p>
                <a:pPr lvl="1"/>
                <a:endParaRPr lang="fr-FR" dirty="0"/>
              </a:p>
            </p:txBody>
          </p:sp>
        </mc:Choice>
        <mc:Fallback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blipFill rotWithShape="1">
                <a:blip r:embed="rId10"/>
                <a:stretch>
                  <a:fillRect l="-655" t="-7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 descr="D:\Documents Tigrane\manuscrit-git\soutenance\figures\dipole_coupling_aba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870296"/>
            <a:ext cx="2629976" cy="8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𝑎𝑏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𝑏𝑎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7" name="Picture 3" descr="D:\Documents Tigrane\manuscrit-git\soutenance\figures\2_atom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64467"/>
            <a:ext cx="2763813" cy="14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 : équivalence avec deux spins 1/2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/>
              <p:cNvSpPr txBox="1"/>
              <p:nvPr/>
            </p:nvSpPr>
            <p:spPr>
              <a:xfrm>
                <a:off x="-4743312" y="2957846"/>
                <a:ext cx="4248472" cy="12003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∝1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ou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champ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ou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magn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source microonde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contrôle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43312" y="2957846"/>
                <a:ext cx="4248472" cy="120032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e 88"/>
          <p:cNvGrpSpPr/>
          <p:nvPr/>
        </p:nvGrpSpPr>
        <p:grpSpPr>
          <a:xfrm>
            <a:off x="175814" y="759027"/>
            <a:ext cx="6124378" cy="1949893"/>
            <a:chOff x="107504" y="620688"/>
            <a:chExt cx="6124378" cy="1949893"/>
          </a:xfrm>
        </p:grpSpPr>
        <p:sp>
          <p:nvSpPr>
            <p:cNvPr id="81" name="Rounded Rectangle 3"/>
            <p:cNvSpPr/>
            <p:nvPr/>
          </p:nvSpPr>
          <p:spPr>
            <a:xfrm>
              <a:off x="4848410" y="2049322"/>
              <a:ext cx="1239456" cy="462516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80" name="Rounded Rectangle 4"/>
            <p:cNvSpPr/>
            <p:nvPr/>
          </p:nvSpPr>
          <p:spPr>
            <a:xfrm>
              <a:off x="3384079" y="2068264"/>
              <a:ext cx="1263627" cy="424632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2410098" y="1554152"/>
              <a:ext cx="1805560" cy="3680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2376773" y="1125165"/>
              <a:ext cx="902781" cy="360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Correspond à un système de 2 spins-1/2 :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terme </a:t>
                  </a: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d'énergie</a:t>
                  </a:r>
                  <a:r>
                    <a:rPr lang="fr-FR" dirty="0" smtClean="0"/>
                    <a:t>   </a:t>
                  </a:r>
                  <a14:m>
                    <m:oMath xmlns:m="http://schemas.openxmlformats.org/officeDocument/2006/math">
                      <m:r>
                        <a:rPr lang="fr-FR" b="0" i="0" dirty="0" smtClean="0">
                          <a:latin typeface="Cambria Math"/>
                        </a:rPr>
                        <m:t>→</m:t>
                      </m:r>
                      <m:r>
                        <a:rPr lang="fr-FR" b="0" i="1" dirty="0" smtClean="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b>
                      </m:sSub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</m:oMath>
                  </a14:m>
                  <a:endParaRPr lang="fr-FR" b="0" dirty="0" smtClean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terme </a:t>
                  </a: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d'échange 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→  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fr-FR" b="0" dirty="0" smtClean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couplage </a:t>
                  </a: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microonde externe</a:t>
                  </a: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→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Δ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</m:e>
                      </m:d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Ω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896"/>
                  </a:stretch>
                </a:blipFill>
                <a:ln w="635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Straight Arrow Connector 9"/>
          <p:cNvCxnSpPr/>
          <p:nvPr/>
        </p:nvCxnSpPr>
        <p:spPr>
          <a:xfrm>
            <a:off x="9549352" y="1394797"/>
            <a:ext cx="0" cy="98081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8" descr="imgtemp_4s8wsm-1"/>
          <p:cNvPicPr>
            <a:picLocks noChangeAspect="1"/>
          </p:cNvPicPr>
          <p:nvPr/>
        </p:nvPicPr>
        <p:blipFill>
          <a:blip r:embed="rId10"/>
          <a:srcRect l="22681" t="-6094" r="64063" b="56233"/>
          <a:stretch>
            <a:fillRect/>
          </a:stretch>
        </p:blipFill>
        <p:spPr>
          <a:xfrm>
            <a:off x="9556118" y="1672827"/>
            <a:ext cx="292100" cy="2286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Groupe 3"/>
          <p:cNvGrpSpPr/>
          <p:nvPr/>
        </p:nvGrpSpPr>
        <p:grpSpPr>
          <a:xfrm>
            <a:off x="6791385" y="1074303"/>
            <a:ext cx="1783902" cy="1326179"/>
            <a:chOff x="6604522" y="1166717"/>
            <a:chExt cx="1783902" cy="1326179"/>
          </a:xfrm>
        </p:grpSpPr>
        <p:cxnSp>
          <p:nvCxnSpPr>
            <p:cNvPr id="43" name="Straight Connector 4"/>
            <p:cNvCxnSpPr/>
            <p:nvPr/>
          </p:nvCxnSpPr>
          <p:spPr>
            <a:xfrm>
              <a:off x="7084069" y="2302396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7"/>
            <p:cNvCxnSpPr/>
            <p:nvPr/>
          </p:nvCxnSpPr>
          <p:spPr>
            <a:xfrm>
              <a:off x="7084069" y="1371778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3"/>
            <p:cNvSpPr txBox="1"/>
            <p:nvPr/>
          </p:nvSpPr>
          <p:spPr>
            <a:xfrm>
              <a:off x="7885432" y="2092206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6" name="TextBox 4"/>
            <p:cNvSpPr txBox="1"/>
            <p:nvPr/>
          </p:nvSpPr>
          <p:spPr>
            <a:xfrm>
              <a:off x="7885433" y="1166717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'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9" name="Up Arrow 11"/>
            <p:cNvSpPr/>
            <p:nvPr/>
          </p:nvSpPr>
          <p:spPr>
            <a:xfrm flipV="1">
              <a:off x="7621879" y="2118246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Up Arrow 12"/>
            <p:cNvSpPr/>
            <p:nvPr/>
          </p:nvSpPr>
          <p:spPr>
            <a:xfrm rot="10800000" flipV="1">
              <a:off x="7621879" y="1206678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cxnSp>
          <p:nvCxnSpPr>
            <p:cNvPr id="51" name="Straight Arrow Connector 7"/>
            <p:cNvCxnSpPr/>
            <p:nvPr/>
          </p:nvCxnSpPr>
          <p:spPr>
            <a:xfrm flipV="1">
              <a:off x="7285590" y="1719517"/>
              <a:ext cx="0" cy="557355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"/>
            <p:cNvCxnSpPr/>
            <p:nvPr/>
          </p:nvCxnSpPr>
          <p:spPr>
            <a:xfrm flipV="1">
              <a:off x="7285590" y="1192391"/>
              <a:ext cx="0" cy="617788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0"/>
            <p:cNvCxnSpPr/>
            <p:nvPr/>
          </p:nvCxnSpPr>
          <p:spPr>
            <a:xfrm flipV="1">
              <a:off x="6988818" y="1192390"/>
              <a:ext cx="4587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93556" y="1166717"/>
              <a:ext cx="195262" cy="174625"/>
            </a:xfrm>
            <a:prstGeom prst="rect">
              <a:avLst/>
            </a:prstGeom>
            <a:noFill/>
            <a:ln w="9525"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6604522" y="1573152"/>
                  <a:ext cx="6049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𝜈</m:t>
                        </m:r>
                        <m:r>
                          <a:rPr lang="fr-FR" b="0" i="1" smtClean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4522" y="1573152"/>
                  <a:ext cx="604974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ZoneTexte 83"/>
              <p:cNvSpPr txBox="1"/>
              <p:nvPr/>
            </p:nvSpPr>
            <p:spPr>
              <a:xfrm>
                <a:off x="169134" y="2848857"/>
                <a:ext cx="5230919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Choix des niveaux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+2</m:t>
                    </m:r>
                  </m:oMath>
                </a14:m>
                <a:r>
                  <a:rPr lang="fr-FR" b="0" i="1" dirty="0" smtClean="0">
                    <a:latin typeface="Cambria Math"/>
                    <a:ea typeface="Linux Libertine G" panose="02000503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∝1/</m:t>
                    </m:r>
                    <m:sSup>
                      <m:sSupPr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endParaRPr lang="fr-FR" b="0" i="1" dirty="0" smtClean="0">
                  <a:latin typeface="Cambria Math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grand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de vie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limité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(corps noir)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petit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plus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faible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84" name="ZoneTexte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4" y="2848857"/>
                <a:ext cx="5230919" cy="1200329"/>
              </a:xfrm>
              <a:prstGeom prst="rect">
                <a:avLst/>
              </a:prstGeom>
              <a:blipFill rotWithShape="1">
                <a:blip r:embed="rId14"/>
                <a:stretch>
                  <a:fillRect l="-930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ZoneTexte 87"/>
              <p:cNvSpPr txBox="1"/>
              <p:nvPr/>
            </p:nvSpPr>
            <p:spPr>
              <a:xfrm>
                <a:off x="467544" y="3979867"/>
                <a:ext cx="2132939" cy="64633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choisis : 48C et 50C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88" name="ZoneTexte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979867"/>
                <a:ext cx="2132939" cy="64633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9" name="Picture 3" descr="D:\Documents Tigrane\manuscrit-git\soutenance\figures\double toru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90" y="4049186"/>
            <a:ext cx="4973674" cy="19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6106180" y="2945845"/>
            <a:ext cx="2985588" cy="2859419"/>
            <a:chOff x="5876334" y="3069010"/>
            <a:chExt cx="2711182" cy="3336322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6156175" y="3069010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ZoneTexte 58"/>
              <p:cNvSpPr txBox="1"/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𝐽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quasi-constant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r>
                  <a:rPr lang="fr-FR" b="0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i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0" i="0" dirty="0" smtClean="0">
                    <a:latin typeface="Cambria Math"/>
                    <a:ea typeface="Linux Libertine G" panose="02000503000000000000" pitchFamily="2" charset="0"/>
                  </a:rPr>
                  <a:t>temps caractéristique :</a:t>
                </a:r>
                <a:r>
                  <a:rPr lang="fr-FR" dirty="0">
                    <a:latin typeface="Cambria Math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Cambria Math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endParaRPr lang="fr-FR" dirty="0" smtClean="0"/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contrôlé par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𝐹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𝐵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exploration du diag. de phase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1299" t="-939" r="-3463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6" y="3505755"/>
            <a:ext cx="2947501" cy="233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XXZ d'une chaîne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/>
              <p:cNvSpPr txBox="1"/>
              <p:nvPr/>
            </p:nvSpPr>
            <p:spPr>
              <a:xfrm>
                <a:off x="1646436" y="548680"/>
                <a:ext cx="5832648" cy="92333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Extension à une chaîne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atomes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hamiltonien XXZ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en champ transverse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d'une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chaîne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1/2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36" y="548680"/>
                <a:ext cx="5832648" cy="92333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e 43"/>
          <p:cNvGrpSpPr/>
          <p:nvPr/>
        </p:nvGrpSpPr>
        <p:grpSpPr>
          <a:xfrm>
            <a:off x="683568" y="1474219"/>
            <a:ext cx="7830393" cy="1738757"/>
            <a:chOff x="264204" y="889372"/>
            <a:chExt cx="6380134" cy="1304068"/>
          </a:xfrm>
        </p:grpSpPr>
        <p:sp>
          <p:nvSpPr>
            <p:cNvPr id="46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1" name="Text Box 41"/>
            <p:cNvSpPr txBox="1"/>
            <p:nvPr/>
          </p:nvSpPr>
          <p:spPr>
            <a:xfrm>
              <a:off x="3929602" y="929005"/>
              <a:ext cx="1365292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2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3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4" name="Picture 46" descr="imgtemp_10xfoq-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5" name="Text Box 43"/>
            <p:cNvSpPr txBox="1"/>
            <p:nvPr/>
          </p:nvSpPr>
          <p:spPr>
            <a:xfrm>
              <a:off x="2185306" y="929005"/>
              <a:ext cx="1719971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transverse</a:t>
              </a:r>
              <a:endParaRPr lang="zh-CN" altLang="vi-VN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  <p:sp>
          <p:nvSpPr>
            <p:cNvPr id="56" name="Text Box 45"/>
            <p:cNvSpPr txBox="1"/>
            <p:nvPr/>
          </p:nvSpPr>
          <p:spPr>
            <a:xfrm>
              <a:off x="323528" y="889372"/>
              <a:ext cx="1702073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7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8" name="Text Box 41"/>
            <p:cNvSpPr txBox="1"/>
            <p:nvPr/>
          </p:nvSpPr>
          <p:spPr>
            <a:xfrm>
              <a:off x="5271342" y="929005"/>
              <a:ext cx="1372996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transverse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7341832" y="5757847"/>
                <a:ext cx="8134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/>
                        </a:rPr>
                        <m:t>Δ</m:t>
                      </m:r>
                      <m:r>
                        <a:rPr lang="fr-FR" sz="1400" b="0" i="1" smtClean="0">
                          <a:latin typeface="Cambria Math"/>
                        </a:rPr>
                        <m:t>=0)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2" y="5757847"/>
                <a:ext cx="813428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539552" y="3645024"/>
                <a:ext cx="894989" cy="351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1400" i="1" spc="-150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i="1" spc="-15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1400" b="0" i="0" spc="-150" smtClean="0">
                                  <a:latin typeface="Cambria Math"/>
                                </a:rPr>
                                <m:t>B</m:t>
                              </m:r>
                            </m:e>
                          </m:acc>
                        </m:e>
                      </m:d>
                      <m:r>
                        <a:rPr lang="fr-FR" sz="1400" b="0" i="1" spc="-150" smtClean="0">
                          <a:latin typeface="Cambria Math"/>
                        </a:rPr>
                        <m:t>=12 </m:t>
                      </m:r>
                      <m:r>
                        <m:rPr>
                          <m:sty m:val="p"/>
                        </m:rPr>
                        <a:rPr lang="fr-FR" sz="1400" b="0" i="0" spc="-150" smtClean="0">
                          <a:latin typeface="Cambria Math"/>
                        </a:rPr>
                        <m:t>G</m:t>
                      </m:r>
                    </m:oMath>
                  </m:oMathPara>
                </a14:m>
                <a:endParaRPr lang="fr-FR" sz="1400" spc="-150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5024"/>
                <a:ext cx="894989" cy="35118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3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Préserver les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Rydberg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6767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Linux Libertine G" panose="02000503000000000000" pitchFamily="2" charset="0"/>
                                    <a:ea typeface="Linux Libertine G" panose="02000503000000000000" pitchFamily="2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i="1" dirty="0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58459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b="1" i="1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 1</a:t>
                          </a: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430769" b="-4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630769" b="-2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4"/>
                          <a:stretch>
                            <a:fillRect l="-148330" t="-490909" b="-1272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4499992" y="5229200"/>
                <a:ext cx="3168352" cy="101919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d'une seconde</a:t>
                </a:r>
                <a:b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sSup>
                      <m:sSupPr>
                        <m:ctrlP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sz="2000" b="1" i="1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temps</a:t>
                </a:r>
                <a:b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sz="20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caractéristiques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0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d'échange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</a:t>
                </a:r>
                <a:endParaRPr lang="en-US" sz="20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5229200"/>
                <a:ext cx="3168352" cy="10191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86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13" y="1249127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une chaîne régulière :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Linux Libertine G" panose="02000503000000000000" pitchFamily="2" charset="0"/>
              </a:rPr>
              <a:t>«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évaporation van der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Waals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Linux Libertine G" panose="02000503000000000000" pitchFamily="2" charset="0"/>
              </a:rPr>
              <a:t>»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8" y="3376120"/>
            <a:ext cx="2594610" cy="196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5496" y="764704"/>
                <a:ext cx="3456384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Nuage froid sur puce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Exciter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atomes circulaires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selon l'axe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Boucher les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extrémités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Comprimer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“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refroidissement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évap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VdW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”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Allumer le réseau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764704"/>
                <a:ext cx="3456384" cy="2031325"/>
              </a:xfrm>
              <a:prstGeom prst="rect">
                <a:avLst/>
              </a:prstGeom>
              <a:blipFill rotWithShape="1">
                <a:blip r:embed="rId6"/>
                <a:stretch>
                  <a:fillRect l="-1054" t="-1190" b="-32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55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16016" y="836712"/>
            <a:ext cx="41764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Explorer des phénomènes tels que</a:t>
            </a:r>
          </a:p>
          <a:p>
            <a:pPr marL="742950" lvl="1" indent="-285750">
              <a:buFontTx/>
              <a:buChar char="-"/>
            </a:pP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transitions de phase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supraconductivité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haute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localisation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marches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aléatoires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etc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Systèmes quantiques individuels bien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maîtrisés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corps en interaction ?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810" t="-2597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Pictur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14" y="2199880"/>
            <a:ext cx="3248025" cy="3029719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pour calculer : taille de mémoire nécessaire 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e>
                      <m:sup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nombres pour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1600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1</m:t>
                        </m:r>
                        <m:r>
                          <a:rPr lang="fr-FR" sz="1600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</m:num>
                      <m:den>
                        <m:r>
                          <a:rPr lang="fr-FR" sz="1600" b="0" i="0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!)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expérimental : difficulté d'accès des systèmes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913" t="-137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5292080" y="2644924"/>
            <a:ext cx="338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Physique de la matière condensée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Flèche à angle droit 4"/>
          <p:cNvSpPr/>
          <p:nvPr/>
        </p:nvSpPr>
        <p:spPr>
          <a:xfrm rot="5400000">
            <a:off x="4799836" y="2598244"/>
            <a:ext cx="266680" cy="36004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8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716712"/>
            <a:ext cx="4643616" cy="348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la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chaîne : simulation du processus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2594610" cy="196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699792" y="4434091"/>
                <a:ext cx="5867752" cy="17543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Préparation déterministe d'une chaîne régulière 1D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40 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circulaires !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Robustesse par rapport aux conditions initiales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Technique utile pour la détection des atomes un par un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434091"/>
                <a:ext cx="586775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16416" y="78413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du mouvement des atomes pendant cette "évaporation"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7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Détection des atomes après la simulation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373045" y="4437112"/>
            <a:ext cx="4248472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Détection résolue de chaque atome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Toutes observables de spin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Toutes corrélations le long de la chaîne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067944" y="1074224"/>
            <a:ext cx="4896544" cy="2952328"/>
            <a:chOff x="179512" y="548680"/>
            <a:chExt cx="4896544" cy="2952328"/>
          </a:xfrm>
        </p:grpSpPr>
        <p:pic>
          <p:nvPicPr>
            <p:cNvPr id="31746" name="Picture 2" descr="D:\Documents Tigrane\manuscrit-git\soutenance\figures\detect_simu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94" y="908720"/>
              <a:ext cx="4229981" cy="223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79512" y="548680"/>
              <a:ext cx="4896544" cy="295232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235875" y="980728"/>
                <a:ext cx="3526928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Pour détecter les atomes :</a:t>
                </a: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otation arbitraire des spins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"geler" l'évolution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48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→46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éteindre le réseau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éjecter les atomes un par un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détection dans 50C ou 46C</a:t>
                </a: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75" y="980728"/>
                <a:ext cx="3526928" cy="3139321"/>
              </a:xfrm>
              <a:prstGeom prst="rect">
                <a:avLst/>
              </a:prstGeom>
              <a:blipFill rotWithShape="1">
                <a:blip r:embed="rId5"/>
                <a:stretch>
                  <a:fillRect l="-1379" t="-774" b="-19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219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 proposition de simulateur quantique avec des atomes de Rydberg circulaires piégés par laser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fortes et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hamiltonien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contrôlé</a:t>
                </a:r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longues durées de vie: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&gt;1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d'échange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préparation déterministe et détection de chaque atome (single site)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blipFill rotWithShape="1">
                <a:blip r:embed="rId4"/>
                <a:stretch>
                  <a:fillRect l="-568" t="-1634" r="-406" b="-4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 bon simulateur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87671" y="3827671"/>
            <a:ext cx="6255239" cy="2541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u="sng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Avec un simulateur en état de marche 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Validation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</a:t>
            </a:r>
            <a:r>
              <a:rPr lang="fr-FR" dirty="0" err="1">
                <a:latin typeface="Linux Libertine G" panose="02000503000000000000" pitchFamily="2" charset="0"/>
                <a:ea typeface="Linux Libertine G" panose="02000503000000000000" pitchFamily="2" charset="0"/>
              </a:rPr>
              <a:t>benchmarking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) sur des phases connues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Trempes et processus hors-équilibre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Désordre : transport et localisation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Deux chaînes côte-à-côte : phase de Haldane pour des spins 1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Extension de la géométrie à deux ou trois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dimensions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promet un très bon simulateur quantique !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34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130426"/>
            <a:ext cx="8208912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II. Des atomes de Rydberg circulaires sur puce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5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832" y="1064081"/>
            <a:ext cx="8467355" cy="45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le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kern="1200" baseline="300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87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Rb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24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3288579" y="5874302"/>
                <a:ext cx="5544616" cy="369332"/>
              </a:xfrm>
              <a:prstGeom prst="rect">
                <a:avLst/>
              </a:prstGeom>
              <a:solidFill>
                <a:srgbClr val="F9CB07">
                  <a:alpha val="49804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3. Passage adiabatique RF depuis le niveau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b="0" i="1" smtClean="0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5874302"/>
                <a:ext cx="554461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3288579" y="4515442"/>
                <a:ext cx="5544616" cy="394210"/>
              </a:xfrm>
              <a:prstGeom prst="rect">
                <a:avLst/>
              </a:prstGeom>
              <a:gradFill>
                <a:gsLst>
                  <a:gs pos="0">
                    <a:srgbClr val="00B0F0">
                      <a:alpha val="51000"/>
                    </a:srgbClr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1. Excitation laser du niveau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|50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5/2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5/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2〉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4515442"/>
                <a:ext cx="5544616" cy="3942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3288579" y="5039888"/>
                <a:ext cx="5544616" cy="369332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2. Excitation microonde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i="1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5039888"/>
                <a:ext cx="554461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4944763" y="5482904"/>
            <a:ext cx="216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"Branchement Stark"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16571" y="4437112"/>
            <a:ext cx="5675909" cy="1944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99792" y="1124744"/>
            <a:ext cx="1296144" cy="316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07504" y="644495"/>
                <a:ext cx="3270056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Moment cinétique élevé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défaut quantique déplace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niveaux de faible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44495"/>
                <a:ext cx="3270056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1115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11560" y="2276872"/>
            <a:ext cx="208823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7544" y="2852936"/>
            <a:ext cx="230425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9512" y="3748570"/>
            <a:ext cx="2592288" cy="2031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1" name="Picture 5" descr="D:\Documents Tigrane\manuscrit-git\soutenance\figures\spearhead_hydroge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52736"/>
            <a:ext cx="4693243" cy="269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3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6" grpId="0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07504" y="631721"/>
            <a:ext cx="3035455" cy="4165431"/>
            <a:chOff x="40127" y="1063769"/>
            <a:chExt cx="3035455" cy="4165431"/>
          </a:xfrm>
        </p:grpSpPr>
        <p:pic>
          <p:nvPicPr>
            <p:cNvPr id="2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7" y="1063769"/>
              <a:ext cx="3035455" cy="416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63688" y="1063770"/>
              <a:ext cx="1152128" cy="533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puce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environnement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cryogénique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7308304" y="692696"/>
            <a:ext cx="1748427" cy="5597344"/>
            <a:chOff x="6948264" y="868070"/>
            <a:chExt cx="1748427" cy="5597344"/>
          </a:xfrm>
        </p:grpSpPr>
        <p:sp>
          <p:nvSpPr>
            <p:cNvPr id="41" name="ZoneTexte 40"/>
            <p:cNvSpPr txBox="1"/>
            <p:nvPr/>
          </p:nvSpPr>
          <p:spPr>
            <a:xfrm>
              <a:off x="7309356" y="868070"/>
              <a:ext cx="102624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2D-MOT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QUAD-MOT »</a:t>
              </a:r>
            </a:p>
            <a:p>
              <a:pPr algn="ctr"/>
              <a:r>
                <a:rPr lang="fr-FR" sz="12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(gros volume de capture)</a:t>
              </a:r>
              <a:endParaRPr lang="fr-FR" sz="12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67866" y="2924944"/>
              <a:ext cx="90922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7036845" y="4257962"/>
              <a:ext cx="1571264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piège Z 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»</a:t>
              </a:r>
            </a:p>
            <a:p>
              <a:pPr algn="ctr"/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Ioffe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-Pritchard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098561" y="5819083"/>
              <a:ext cx="1447832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Nuage froid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jusqu'au BEC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48" name="Connecteur droit avec flèche 47"/>
            <p:cNvCxnSpPr>
              <a:stCxn id="43" idx="2"/>
              <a:endCxn id="46" idx="0"/>
            </p:cNvCxnSpPr>
            <p:nvPr/>
          </p:nvCxnSpPr>
          <p:spPr>
            <a:xfrm flipH="1">
              <a:off x="7822477" y="3294276"/>
              <a:ext cx="1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077722" y="3532366"/>
              <a:ext cx="1489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Mélasse optique</a:t>
              </a:r>
            </a:p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Pompage Zeeman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0" name="Connecteur droit avec flèche 49"/>
            <p:cNvCxnSpPr>
              <a:stCxn id="46" idx="2"/>
              <a:endCxn id="47" idx="0"/>
            </p:cNvCxnSpPr>
            <p:nvPr/>
          </p:nvCxnSpPr>
          <p:spPr>
            <a:xfrm>
              <a:off x="7822477" y="4904293"/>
              <a:ext cx="0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/>
            <p:cNvSpPr txBox="1"/>
            <p:nvPr/>
          </p:nvSpPr>
          <p:spPr>
            <a:xfrm>
              <a:off x="7137086" y="5147900"/>
              <a:ext cx="137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Refroidissement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évaporatif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 RF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8" y="1237402"/>
              <a:ext cx="0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173101" y="1423809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Jet vertical lent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5" name="Connecteur droit avec flèche 54"/>
            <p:cNvCxnSpPr/>
            <p:nvPr/>
          </p:nvCxnSpPr>
          <p:spPr>
            <a:xfrm>
              <a:off x="7822478" y="2470830"/>
              <a:ext cx="0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Cryostat qui préserve les atomes de Rydberg en limitant le rayonnement du corps noir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Puce à atomes pour faire de petits nuages d'atomes ultra-froids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b="0" i="1" smtClean="0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fr-FR" b="0" i="1" smtClean="0">
                            <a:latin typeface="Cambria Math"/>
                          </a:rPr>
                          <m:t>87</m:t>
                        </m:r>
                      </m:sup>
                      <m:e>
                        <m:r>
                          <a:rPr lang="fr-FR" b="0" i="1" smtClean="0">
                            <a:latin typeface="Cambria Math"/>
                          </a:rPr>
                          <m:t>𝑅</m:t>
                        </m:r>
                      </m:e>
                    </m:sPre>
                    <m:r>
                      <a:rPr lang="fr-F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Imagerie par absorption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846" t="-939" r="-677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73" y="3966785"/>
            <a:ext cx="3440049" cy="19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4314994" y="4280787"/>
            <a:ext cx="2161169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fin de compte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 µm   à  100 µm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100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nK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 à  10 µK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1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371"/>
    </mc:Choice>
    <mc:Fallback xmlns="">
      <p:transition advTm="5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détecter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des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niveaux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4944" y="3098722"/>
            <a:ext cx="3570272" cy="218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24" y="1196752"/>
            <a:ext cx="3515112" cy="14369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4680520" cy="20735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5652119" y="813575"/>
                <a:ext cx="3240359" cy="67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Excitation laser à deux photons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19" y="813575"/>
                <a:ext cx="3240359" cy="671209"/>
              </a:xfrm>
              <a:prstGeom prst="rect">
                <a:avLst/>
              </a:prstGeom>
              <a:blipFill rotWithShape="1">
                <a:blip r:embed="rId8"/>
                <a:stretch>
                  <a:fillRect t="-4464" r="-938" b="-8929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564" y="1949630"/>
            <a:ext cx="1391468" cy="27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D:\Documents Tigrane\manuscrit-git\soutenance\figures\ionisation_50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52936"/>
            <a:ext cx="4608512" cy="25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3962163" y="5373216"/>
                <a:ext cx="4354253" cy="923330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signal d'ionisation permet de distinguer les différents niveaux de Rydberg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spectroscopie Rydberg</a:t>
                </a:r>
                <a:endParaRPr lang="fr-FR" b="1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163" y="5373216"/>
                <a:ext cx="4354253" cy="923330"/>
              </a:xfrm>
              <a:prstGeom prst="roundRect">
                <a:avLst>
                  <a:gd name="adj" fmla="val 0"/>
                </a:avLst>
              </a:prstGeom>
              <a:blipFill rotWithShape="1">
                <a:blip r:embed="rId11"/>
                <a:stretch>
                  <a:fillRect t="-3268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3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35496" y="2675616"/>
            <a:ext cx="5184576" cy="3345672"/>
            <a:chOff x="251520" y="2891640"/>
            <a:chExt cx="5184576" cy="3345672"/>
          </a:xfrm>
        </p:grpSpPr>
        <p:grpSp>
          <p:nvGrpSpPr>
            <p:cNvPr id="21" name="Groupe 20"/>
            <p:cNvGrpSpPr/>
            <p:nvPr/>
          </p:nvGrpSpPr>
          <p:grpSpPr>
            <a:xfrm>
              <a:off x="251520" y="2891640"/>
              <a:ext cx="5184576" cy="3345672"/>
              <a:chOff x="107504" y="2692613"/>
              <a:chExt cx="5184576" cy="3345672"/>
            </a:xfrm>
          </p:grpSpPr>
          <p:pic>
            <p:nvPicPr>
              <p:cNvPr id="2969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692613"/>
                <a:ext cx="5184576" cy="3345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Connecteur droit 28"/>
              <p:cNvCxnSpPr/>
              <p:nvPr/>
            </p:nvCxnSpPr>
            <p:spPr>
              <a:xfrm>
                <a:off x="2817688" y="2831061"/>
                <a:ext cx="0" cy="2991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/>
            <p:cNvSpPr/>
            <p:nvPr/>
          </p:nvSpPr>
          <p:spPr>
            <a:xfrm>
              <a:off x="251520" y="2924951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22837" y="2958080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 sur puce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9540552" y="3581371"/>
            <a:ext cx="3456055" cy="1964626"/>
            <a:chOff x="5508104" y="3984654"/>
            <a:chExt cx="3456055" cy="1964626"/>
          </a:xfrm>
        </p:grpSpPr>
        <p:grpSp>
          <p:nvGrpSpPr>
            <p:cNvPr id="4" name="Groupe 3"/>
            <p:cNvGrpSpPr/>
            <p:nvPr/>
          </p:nvGrpSpPr>
          <p:grpSpPr>
            <a:xfrm>
              <a:off x="5508104" y="3984654"/>
              <a:ext cx="3456055" cy="1964626"/>
              <a:chOff x="5517009" y="3984654"/>
              <a:chExt cx="3456055" cy="1964626"/>
            </a:xfrm>
          </p:grpSpPr>
          <p:pic>
            <p:nvPicPr>
              <p:cNvPr id="13" name="Image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3" t="10519" r="13564" b="26897"/>
              <a:stretch>
                <a:fillRect/>
              </a:stretch>
            </p:blipFill>
            <p:spPr bwMode="auto">
              <a:xfrm>
                <a:off x="5517009" y="3984654"/>
                <a:ext cx="3456055" cy="1964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ZoneTexte 37"/>
              <p:cNvSpPr txBox="1">
                <a:spLocks noChangeArrowheads="1"/>
              </p:cNvSpPr>
              <p:nvPr/>
            </p:nvSpPr>
            <p:spPr bwMode="auto">
              <a:xfrm>
                <a:off x="6027452" y="4255990"/>
                <a:ext cx="1117645" cy="307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400" dirty="0">
                    <a:latin typeface="Linux Libertine G" panose="02000503000000000000" pitchFamily="2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Après dépôt:</a:t>
                </a:r>
                <a:endParaRPr lang="fr-F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ZoneTexte 39"/>
            <p:cNvSpPr txBox="1">
              <a:spLocks noChangeArrowheads="1"/>
            </p:cNvSpPr>
            <p:nvPr/>
          </p:nvSpPr>
          <p:spPr bwMode="auto">
            <a:xfrm>
              <a:off x="7821267" y="4710055"/>
              <a:ext cx="708868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0000FF"/>
                  </a:solidFill>
                  <a:latin typeface="Tw Cen MT" pitchFamily="34" charset="0"/>
                </a:rPr>
                <a:t>1,7 MHz</a:t>
              </a:r>
              <a:endParaRPr lang="fr-FR" altLang="fr-FR" sz="1200" dirty="0">
                <a:solidFill>
                  <a:srgbClr val="0000FF"/>
                </a:solidFill>
                <a:latin typeface="Tw Cen MT" pitchFamily="34" charset="0"/>
              </a:endParaRPr>
            </a:p>
          </p:txBody>
        </p:sp>
        <p:cxnSp>
          <p:nvCxnSpPr>
            <p:cNvPr id="20" name="Connecteur droit avec flèche 19"/>
            <p:cNvCxnSpPr/>
            <p:nvPr/>
          </p:nvCxnSpPr>
          <p:spPr bwMode="auto">
            <a:xfrm>
              <a:off x="7371209" y="4950743"/>
              <a:ext cx="504825" cy="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/>
          <p:cNvSpPr txBox="1"/>
          <p:nvPr/>
        </p:nvSpPr>
        <p:spPr>
          <a:xfrm>
            <a:off x="179512" y="892165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Excitation d'atomes de Rydberg près d'une surface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dépôt lent d'atomes de Rb sur la puce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inhomogène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71601" y="1844824"/>
            <a:ext cx="345638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Solution : dépôt saturant contrôlé avec des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dispenseurs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[4]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5700982" y="478688"/>
            <a:ext cx="3211099" cy="2311261"/>
            <a:chOff x="5517009" y="826881"/>
            <a:chExt cx="3456055" cy="2321093"/>
          </a:xfrm>
        </p:grpSpPr>
        <p:pic>
          <p:nvPicPr>
            <p:cNvPr id="12" name="Imag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0" t="5026" r="13281" b="27151"/>
            <a:stretch>
              <a:fillRect/>
            </a:stretch>
          </p:blipFill>
          <p:spPr bwMode="auto">
            <a:xfrm>
              <a:off x="5517009" y="980728"/>
              <a:ext cx="3456055" cy="216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Connecteur droit avec flèche 15"/>
            <p:cNvCxnSpPr/>
            <p:nvPr/>
          </p:nvCxnSpPr>
          <p:spPr bwMode="auto">
            <a:xfrm>
              <a:off x="7371209" y="2284065"/>
              <a:ext cx="72072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7587109" y="2433290"/>
              <a:ext cx="6492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4"/>
            <p:cNvSpPr txBox="1">
              <a:spLocks noChangeArrowheads="1"/>
            </p:cNvSpPr>
            <p:nvPr/>
          </p:nvSpPr>
          <p:spPr bwMode="auto">
            <a:xfrm>
              <a:off x="8121217" y="2146202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>
                  <a:latin typeface="Tw Cen MT" pitchFamily="34" charset="0"/>
                </a:rPr>
                <a:t>30 MHz</a:t>
              </a:r>
              <a:endParaRPr lang="fr-FR" altLang="fr-FR" sz="1200">
                <a:latin typeface="Tw Cen MT" pitchFamily="34" charset="0"/>
              </a:endParaRPr>
            </a:p>
          </p:txBody>
        </p:sp>
        <p:sp>
          <p:nvSpPr>
            <p:cNvPr id="19" name="ZoneTexte 18"/>
            <p:cNvSpPr txBox="1">
              <a:spLocks noChangeArrowheads="1"/>
            </p:cNvSpPr>
            <p:nvPr/>
          </p:nvSpPr>
          <p:spPr bwMode="auto">
            <a:xfrm>
              <a:off x="6696486" y="2007739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FF0000"/>
                  </a:solidFill>
                  <a:latin typeface="Tw Cen MT" pitchFamily="34" charset="0"/>
                </a:rPr>
                <a:t>40 MHz</a:t>
              </a:r>
              <a:endParaRPr lang="fr-FR" altLang="fr-FR" sz="1200" dirty="0">
                <a:solidFill>
                  <a:srgbClr val="FF0000"/>
                </a:solidFill>
                <a:latin typeface="Tw Cen MT" pitchFamily="34" charset="0"/>
              </a:endParaRPr>
            </a:p>
          </p:txBody>
        </p:sp>
        <p:sp>
          <p:nvSpPr>
            <p:cNvPr id="24" name="ZoneTexte 35"/>
            <p:cNvSpPr txBox="1">
              <a:spLocks noChangeArrowheads="1"/>
            </p:cNvSpPr>
            <p:nvPr/>
          </p:nvSpPr>
          <p:spPr bwMode="auto">
            <a:xfrm>
              <a:off x="6010583" y="1353830"/>
              <a:ext cx="11320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Avant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ZoneTexte 37"/>
            <p:cNvSpPr txBox="1">
              <a:spLocks noChangeArrowheads="1"/>
            </p:cNvSpPr>
            <p:nvPr/>
          </p:nvSpPr>
          <p:spPr bwMode="auto">
            <a:xfrm>
              <a:off x="7855293" y="826881"/>
              <a:ext cx="1117645" cy="30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Après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Connecteur droit 9"/>
            <p:cNvCxnSpPr/>
            <p:nvPr/>
          </p:nvCxnSpPr>
          <p:spPr>
            <a:xfrm>
              <a:off x="7034088" y="1661607"/>
              <a:ext cx="490240" cy="183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8414115" y="1134575"/>
              <a:ext cx="262341" cy="422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6218238" y="3255348"/>
            <a:ext cx="25266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[4] C. Hermann-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Avigliano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et 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al,</a:t>
            </a:r>
            <a:b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PRA 90, 040502 (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2014)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3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283968" y="2276872"/>
            <a:ext cx="2520280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Levée de dégénérescence par effet Stark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" y="764702"/>
            <a:ext cx="3625807" cy="221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droite 4"/>
          <p:cNvSpPr/>
          <p:nvPr/>
        </p:nvSpPr>
        <p:spPr>
          <a:xfrm rot="2803687">
            <a:off x="3635319" y="3038571"/>
            <a:ext cx="92322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51" y="957792"/>
            <a:ext cx="3523042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25" y="3645024"/>
            <a:ext cx="4322658" cy="24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blipFill rotWithShape="1">
                <a:blip r:embed="rId8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Optimisation du champ nul grâce à la raie spectrale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Largeur à mi-hauteur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𝑤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=347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980" t="-2010" r="-11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lipse 5"/>
          <p:cNvSpPr/>
          <p:nvPr/>
        </p:nvSpPr>
        <p:spPr>
          <a:xfrm>
            <a:off x="5446752" y="4077072"/>
            <a:ext cx="684076" cy="182002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2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072795" y="2807866"/>
            <a:ext cx="19490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variant le champ électrique</a:t>
            </a:r>
            <a:endParaRPr lang="en-US" dirty="0"/>
          </a:p>
        </p:txBody>
      </p:sp>
      <p:sp>
        <p:nvSpPr>
          <p:cNvPr id="5" name="Flèche droite 4"/>
          <p:cNvSpPr/>
          <p:nvPr/>
        </p:nvSpPr>
        <p:spPr>
          <a:xfrm rot="2052442" flipH="1" flipV="1">
            <a:off x="3618979" y="3424212"/>
            <a:ext cx="113162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92221"/>
            <a:ext cx="3600400" cy="95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44071"/>
            <a:ext cx="4032447" cy="22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D:\Documents Tigrane\manuscrit-git\soutenance\figures\stark_50D_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3167971" cy="28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 Stark inhomogène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visible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=5/2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Calibration du champ imposé :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/(2,84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cm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blipFill rotWithShape="1">
                <a:blip r:embed="rId8"/>
                <a:stretch>
                  <a:fillRect l="-1019" t="-1942" r="-679" b="-9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blipFill rotWithShape="1">
                <a:blip r:embed="rId9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9"/>
          <p:cNvCxnSpPr/>
          <p:nvPr/>
        </p:nvCxnSpPr>
        <p:spPr>
          <a:xfrm flipV="1">
            <a:off x="2782800" y="1209912"/>
            <a:ext cx="0" cy="21060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5679835" y="4437111"/>
            <a:ext cx="684076" cy="158417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77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09600" y="908720"/>
            <a:ext cx="7592546" cy="923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Idée de Feynman (1982) : un système quantique en simule un autre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expérimental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conserve les propriétés importantes du système original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4252390" y="822500"/>
            <a:ext cx="3465003" cy="5966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e 17"/>
          <p:cNvGrpSpPr/>
          <p:nvPr/>
        </p:nvGrpSpPr>
        <p:grpSpPr>
          <a:xfrm>
            <a:off x="3275856" y="2287905"/>
            <a:ext cx="1808798" cy="1517992"/>
            <a:chOff x="2934006" y="798120"/>
            <a:chExt cx="1808798" cy="1531321"/>
          </a:xfrm>
        </p:grpSpPr>
        <p:pic>
          <p:nvPicPr>
            <p:cNvPr id="39" name="Picture 3" descr="i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4006" y="1043345"/>
              <a:ext cx="1808798" cy="128609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0" name="ZoneTexte 39"/>
            <p:cNvSpPr txBox="1"/>
            <p:nvPr/>
          </p:nvSpPr>
          <p:spPr>
            <a:xfrm>
              <a:off x="3344629" y="798120"/>
              <a:ext cx="882293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Ions piégés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5254288" y="2287905"/>
            <a:ext cx="1771650" cy="1485022"/>
            <a:chOff x="2952580" y="2566071"/>
            <a:chExt cx="1771650" cy="1498062"/>
          </a:xfrm>
        </p:grpSpPr>
        <p:pic>
          <p:nvPicPr>
            <p:cNvPr id="37" name="Picture 11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952580" y="2798461"/>
              <a:ext cx="1771650" cy="12656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8" name="ZoneTexte 37"/>
            <p:cNvSpPr txBox="1"/>
            <p:nvPr/>
          </p:nvSpPr>
          <p:spPr>
            <a:xfrm>
              <a:off x="3347864" y="2566071"/>
              <a:ext cx="1257395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en cavité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3191521" y="3933579"/>
            <a:ext cx="1872208" cy="1484692"/>
            <a:chOff x="4860032" y="814184"/>
            <a:chExt cx="1872208" cy="1497729"/>
          </a:xfrm>
        </p:grpSpPr>
        <p:pic>
          <p:nvPicPr>
            <p:cNvPr id="35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0940" y="1082831"/>
              <a:ext cx="1766888" cy="12290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6" name="ZoneTexte 35"/>
            <p:cNvSpPr txBox="1"/>
            <p:nvPr/>
          </p:nvSpPr>
          <p:spPr>
            <a:xfrm>
              <a:off x="4860032" y="814184"/>
              <a:ext cx="1872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Circuits supraconducteurs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6946050" y="2287905"/>
            <a:ext cx="1999297" cy="1545564"/>
            <a:chOff x="6685523" y="905248"/>
            <a:chExt cx="1999297" cy="1498062"/>
          </a:xfrm>
        </p:grpSpPr>
        <p:grpSp>
          <p:nvGrpSpPr>
            <p:cNvPr id="28" name="Group 6"/>
            <p:cNvGrpSpPr/>
            <p:nvPr/>
          </p:nvGrpSpPr>
          <p:grpSpPr>
            <a:xfrm>
              <a:off x="6685523" y="1141252"/>
              <a:ext cx="1999297" cy="1262058"/>
              <a:chOff x="10680" y="3027"/>
              <a:chExt cx="5247" cy="3312"/>
            </a:xfrm>
          </p:grpSpPr>
          <p:pic>
            <p:nvPicPr>
              <p:cNvPr id="30" name="Picture 1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55" y="3027"/>
                <a:ext cx="4372" cy="33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1" name="Picture 1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" y="3193"/>
                <a:ext cx="3565" cy="298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9" name="ZoneTexte 28"/>
            <p:cNvSpPr txBox="1"/>
            <p:nvPr/>
          </p:nvSpPr>
          <p:spPr>
            <a:xfrm>
              <a:off x="7062820" y="905248"/>
              <a:ext cx="1404552" cy="268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ultra froids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7191703" y="3933579"/>
            <a:ext cx="1731645" cy="1511645"/>
            <a:chOff x="6804248" y="2376264"/>
            <a:chExt cx="1731645" cy="1524919"/>
          </a:xfrm>
        </p:grpSpPr>
        <p:pic>
          <p:nvPicPr>
            <p:cNvPr id="26" name="Picture 116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804248" y="2653821"/>
              <a:ext cx="1731645" cy="124736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" name="ZoneTexte 26"/>
            <p:cNvSpPr txBox="1"/>
            <p:nvPr/>
          </p:nvSpPr>
          <p:spPr>
            <a:xfrm>
              <a:off x="7225537" y="2376264"/>
              <a:ext cx="1051891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Spin-</a:t>
              </a:r>
              <a:r>
                <a:rPr lang="fr-FR" sz="1200" dirty="0" err="1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tronique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211327" y="3933579"/>
            <a:ext cx="1734503" cy="1511645"/>
            <a:chOff x="4907133" y="2345471"/>
            <a:chExt cx="1734503" cy="1524919"/>
          </a:xfrm>
        </p:grpSpPr>
        <p:pic>
          <p:nvPicPr>
            <p:cNvPr id="24" name="Picture 8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07133" y="2559151"/>
              <a:ext cx="1734503" cy="13112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" name="ZoneTexte 24"/>
            <p:cNvSpPr txBox="1"/>
            <p:nvPr/>
          </p:nvSpPr>
          <p:spPr>
            <a:xfrm>
              <a:off x="5266635" y="2345471"/>
              <a:ext cx="1359218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Molécules polaires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sp>
        <p:nvSpPr>
          <p:cNvPr id="41" name="ZoneTexte 40"/>
          <p:cNvSpPr txBox="1"/>
          <p:nvPr/>
        </p:nvSpPr>
        <p:spPr>
          <a:xfrm>
            <a:off x="2493410" y="5373235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Avec des atomes de Rydberg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4718088" y="3096351"/>
            <a:ext cx="4388343" cy="3054353"/>
            <a:chOff x="4648153" y="3373200"/>
            <a:chExt cx="4388343" cy="3054353"/>
          </a:xfrm>
        </p:grpSpPr>
        <p:pic>
          <p:nvPicPr>
            <p:cNvPr id="33797" name="Picture 5" descr="D:\Documents Tigrane\manuscrit-git\soutenance\figures\MW_50D50F_fiel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153" y="3717032"/>
              <a:ext cx="4388343" cy="2710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7128000" y="3373200"/>
                  <a:ext cx="1781619" cy="39126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bPr>
                          <m:e>
                            <m:r>
                              <a:rPr lang="fr-FR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𝑦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=0,19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V</m:t>
                        </m:r>
                        <m: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cm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000" y="3373200"/>
                  <a:ext cx="1781619" cy="39126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44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e 27"/>
          <p:cNvGrpSpPr/>
          <p:nvPr/>
        </p:nvGrpSpPr>
        <p:grpSpPr>
          <a:xfrm>
            <a:off x="-5077072" y="2924944"/>
            <a:ext cx="4133354" cy="2821571"/>
            <a:chOff x="107505" y="3140857"/>
            <a:chExt cx="4133354" cy="2821571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505" y="3140857"/>
              <a:ext cx="4133354" cy="282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necteur droit 13"/>
            <p:cNvCxnSpPr/>
            <p:nvPr/>
          </p:nvCxnSpPr>
          <p:spPr>
            <a:xfrm flipV="1">
              <a:off x="3270489" y="3168000"/>
              <a:ext cx="0" cy="2250000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Spectroscopie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en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champ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électrique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 transition 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50D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50F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6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30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98350" y="692696"/>
                <a:ext cx="4684888" cy="17792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Transférer les atomes depuis le niveau 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vers le niveau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</a:rPr>
                      <m:t>50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F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par une impulsion microonde proche 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72,959 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GHz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Application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d'un champ électrique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l'effet Stark lève la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dégénérescence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sous-niveaux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" y="692696"/>
                <a:ext cx="4684888" cy="1779205"/>
              </a:xfrm>
              <a:prstGeom prst="rect">
                <a:avLst/>
              </a:prstGeom>
              <a:blipFill rotWithShape="1">
                <a:blip r:embed="rId13"/>
                <a:stretch>
                  <a:fillRect l="-779" t="-1365" b="-44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395536" y="2679800"/>
                <a:ext cx="3849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 sensibilité de la transition à l'inhomogénéité du champ électrique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important de la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raie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79800"/>
                <a:ext cx="3849689" cy="923330"/>
              </a:xfrm>
              <a:prstGeom prst="rect">
                <a:avLst/>
              </a:prstGeom>
              <a:blipFill rotWithShape="1">
                <a:blip r:embed="rId14"/>
                <a:stretch>
                  <a:fillRect l="-1426" t="-3311" r="-126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794" name="Picture 2" descr="D:\Documents Tigrane\manuscrit-git\soutenance\figures\Stark_levels_50D50F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74" y="692696"/>
            <a:ext cx="2891966" cy="18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11927"/>
            <a:ext cx="3900043" cy="213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Ellipse 19"/>
          <p:cNvSpPr/>
          <p:nvPr/>
        </p:nvSpPr>
        <p:spPr>
          <a:xfrm>
            <a:off x="6516216" y="3645024"/>
            <a:ext cx="864096" cy="1889075"/>
          </a:xfrm>
          <a:prstGeom prst="ellipse">
            <a:avLst/>
          </a:prstGeom>
          <a:noFill/>
          <a:ln w="28575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24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Vers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électrodes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circularisation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3056" y="2535125"/>
            <a:ext cx="37242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043490" y="764704"/>
                <a:ext cx="3168352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Nouvelles électrodes, qui créent un champ électrique radiofréquence (RF) polarisé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90" y="764704"/>
                <a:ext cx="3168352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1344" t="-3268" r="-2879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 descr="D:\Documents Tigrane\manuscrit-git\soutenance\figures\electrodes_RF+pu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52736"/>
            <a:ext cx="3457949" cy="522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D:\Documents Tigrane\manuscrit-git\soutenance\figures\electrodes_RF+label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52736"/>
            <a:ext cx="3431384" cy="52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2060848"/>
            <a:ext cx="4536386" cy="372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Le passage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réglage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la RF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79512" y="620688"/>
            <a:ext cx="648446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des amplitudes et phases des électrodes :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ajuster une par une les amplitudes 	(1 électrode allumée)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juster la phase 1-2		(une paire allumée)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ajuster la phase 3-4 		(une paire allumée)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ajuster la phase (1-2)-(3-4) 	(toutes électrodes allumées)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réitérer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355976" y="3861048"/>
            <a:ext cx="4587380" cy="2549345"/>
            <a:chOff x="4413226" y="3821998"/>
            <a:chExt cx="4645521" cy="2381268"/>
          </a:xfrm>
        </p:grpSpPr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226" y="3821998"/>
              <a:ext cx="4645521" cy="238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lèche en arc 8"/>
            <p:cNvSpPr/>
            <p:nvPr/>
          </p:nvSpPr>
          <p:spPr>
            <a:xfrm>
              <a:off x="6084168" y="4148535"/>
              <a:ext cx="2664296" cy="1728193"/>
            </a:xfrm>
            <a:prstGeom prst="circularArrow">
              <a:avLst>
                <a:gd name="adj1" fmla="val 4114"/>
                <a:gd name="adj2" fmla="val 1142319"/>
                <a:gd name="adj3" fmla="val 20560922"/>
                <a:gd name="adj4" fmla="val 10665192"/>
                <a:gd name="adj5" fmla="val 10334"/>
              </a:avLst>
            </a:prstGeom>
            <a:solidFill>
              <a:srgbClr val="94B8E4"/>
            </a:solidFill>
            <a:ln w="28575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pic>
        <p:nvPicPr>
          <p:cNvPr id="37890" name="Picture 2" descr="D:\Documents Tigrane\manuscrit-git\soutenance\figures\spearhead_RF_R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4" y="2708920"/>
            <a:ext cx="4040272" cy="269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4293116" y="2636912"/>
            <a:ext cx="0" cy="371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993460" y="2924944"/>
            <a:ext cx="367240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niveaux de moment cinétique élevé sont ionisés à plus fort champ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8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2310936"/>
            <a:ext cx="3385845" cy="166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0805" y="915738"/>
            <a:ext cx="352104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Pour caractériser et manipuler les niveaux de Rydberg circulaires  :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microonde vers les multiplicités voisines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3070999"/>
            <a:ext cx="5254292" cy="25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99592" y="2747833"/>
            <a:ext cx="293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transitions voisines sont séparées par effet Stark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34818" name="Picture 2" descr="D:\Documents Tigrane\manuscrit-git\soutenance\figures\levels_50C51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15738"/>
            <a:ext cx="3096344" cy="26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9165" y="4024698"/>
            <a:ext cx="4917957" cy="240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5332622" y="5085184"/>
            <a:ext cx="616606" cy="86409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5980694" y="5085184"/>
            <a:ext cx="535522" cy="864098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6597300" y="5085184"/>
            <a:ext cx="535522" cy="864098"/>
          </a:xfrm>
          <a:prstGeom prst="ellipse">
            <a:avLst/>
          </a:prstGeom>
          <a:noFill/>
          <a:ln w="28575" cmpd="sng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6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1386642"/>
            <a:ext cx="3816424" cy="17543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Optimisation du passage adiabatique :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concentrer la population dans le pic circulaire-circulaire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4535996" y="1268760"/>
            <a:ext cx="36004" cy="4680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163" y="3528424"/>
            <a:ext cx="4309170" cy="210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4410"/>
            <a:ext cx="4359970" cy="22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Affiner la raie spectrale :</a:t>
                </a:r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ici,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≃65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kHz</m:t>
                    </m:r>
                  </m:oMath>
                </a14:m>
                <a:endParaRPr lang="fr-FR" dirty="0" smtClean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(limité par la durée de l'impulsion)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En affinant encore,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caractériser la cohérence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2815813" y="683404"/>
            <a:ext cx="34403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Grâce à la spectroscopie 50C-51C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2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3501008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Conclusion : perspectives à court et </a:t>
            </a:r>
            <a:r>
              <a:rPr lang="fr-FR" sz="28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moyen </a:t>
            </a:r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terme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3626822" y="3121188"/>
            <a:ext cx="2457346" cy="2731158"/>
            <a:chOff x="4615855" y="2927562"/>
            <a:chExt cx="3268513" cy="3268513"/>
          </a:xfrm>
        </p:grpSpPr>
        <p:pic>
          <p:nvPicPr>
            <p:cNvPr id="28675" name="Picture 3" descr="C:\Users\s15\AppData\Local\Microsoft\Windows\Temporary Internet Files\Content.IE5\KH19A45V\questions-1014060_960_720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855" y="2927562"/>
              <a:ext cx="3268513" cy="326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4" name="Picture 2" descr="C:\Program Files (x86)\Microsoft Office\MEDIA\CAGCAT10\j0199727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652" y="4748279"/>
              <a:ext cx="843276" cy="828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08389"/>
            <a:ext cx="2808312" cy="205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66264" y="836712"/>
            <a:ext cx="7411472" cy="230832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Nous avons réalisé l'excitation d'atomes de Rydberg circulaires sur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puce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!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Prochaines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étapes à court terme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piéger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les atomes circulaires dans un faisceau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laser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(faisceau Laguerre-Gauss déjà préparé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)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piéger près de la puce pour voir l'inhibition due à la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À plus long terme : réalisation du simulateur !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3429000"/>
            <a:ext cx="3096344" cy="23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L'équipe du Collège de France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7" name="pole tekstowe 6"/>
          <p:cNvSpPr txBox="1">
            <a:spLocks noChangeArrowheads="1"/>
          </p:cNvSpPr>
          <p:nvPr/>
        </p:nvSpPr>
        <p:spPr bwMode="auto">
          <a:xfrm>
            <a:off x="15877" y="2162180"/>
            <a:ext cx="19114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Membres permanents 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Clément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Sayrin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Michel Brune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Jean-Michel Raimond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Sébastien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Gleyzes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Igor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Dotsenko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1" name="pole tekstowe 6"/>
          <p:cNvSpPr txBox="1">
            <a:spLocks noChangeArrowheads="1"/>
          </p:cNvSpPr>
          <p:nvPr/>
        </p:nvSpPr>
        <p:spPr bwMode="auto">
          <a:xfrm>
            <a:off x="-108520" y="952852"/>
            <a:ext cx="2160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ce projet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TCM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Rodrigo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Cortiñas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Brice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Ravon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Thanh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Long Nguyen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1266" name="Picture 2" descr="D:\Documents Tigrane\communications\DAMOP 2017\figures\CQ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0767"/>
            <a:ext cx="5184576" cy="38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6"/>
          <p:cNvSpPr txBox="1">
            <a:spLocks noChangeArrowheads="1"/>
          </p:cNvSpPr>
          <p:nvPr/>
        </p:nvSpPr>
        <p:spPr bwMode="auto">
          <a:xfrm>
            <a:off x="-108520" y="3463841"/>
            <a:ext cx="2160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les autres projets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Mariane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Penasa</a:t>
            </a:r>
            <a:r>
              <a:rPr lang="fr-FR" altLang="fr-FR" sz="12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Eva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Katharina</a:t>
            </a:r>
            <a:r>
              <a:rPr lang="fr-FR" altLang="fr-FR" sz="12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Diestche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Dorian Grosso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Valentin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Métillon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Frédéric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Assemat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Arthur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Larrouy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pole tekstowe 6"/>
          <p:cNvSpPr txBox="1">
            <a:spLocks noChangeArrowheads="1"/>
          </p:cNvSpPr>
          <p:nvPr/>
        </p:nvSpPr>
        <p:spPr bwMode="auto">
          <a:xfrm>
            <a:off x="7308304" y="91046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Carmen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Toderasc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Françoise David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0" name="pole tekstowe 6"/>
          <p:cNvSpPr txBox="1">
            <a:spLocks noChangeArrowheads="1"/>
          </p:cNvSpPr>
          <p:nvPr/>
        </p:nvSpPr>
        <p:spPr bwMode="auto">
          <a:xfrm>
            <a:off x="7308304" y="1743199"/>
            <a:ext cx="19442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Thierry Tardieu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Audrey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Gohlke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Binta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Dumas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pole tekstowe 6"/>
          <p:cNvSpPr txBox="1">
            <a:spLocks noChangeArrowheads="1"/>
          </p:cNvSpPr>
          <p:nvPr/>
        </p:nvSpPr>
        <p:spPr bwMode="auto">
          <a:xfrm>
            <a:off x="7308304" y="2760603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</a:t>
            </a:r>
            <a:r>
              <a:rPr lang="fr-FR" altLang="fr-FR" sz="1200" b="1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méca</a:t>
            </a: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Pascal Travers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Nicolas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Moscatiello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2" name="pole tekstowe 6"/>
          <p:cNvSpPr txBox="1">
            <a:spLocks noChangeArrowheads="1"/>
          </p:cNvSpPr>
          <p:nvPr/>
        </p:nvSpPr>
        <p:spPr bwMode="auto">
          <a:xfrm>
            <a:off x="7308304" y="359334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électro.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Toufik 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Atmani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Lionel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Perennes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3" name="ZoneTexte 8"/>
          <p:cNvSpPr txBox="1"/>
          <p:nvPr/>
        </p:nvSpPr>
        <p:spPr>
          <a:xfrm>
            <a:off x="2627784" y="521555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Merci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présence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et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28125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5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General Principle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47017" y="2496641"/>
            <a:ext cx="295232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Go to </a:t>
            </a:r>
            <a:r>
              <a:rPr lang="fr-FR" sz="1600" dirty="0" err="1" smtClean="0"/>
              <a:t>circular</a:t>
            </a:r>
            <a:r>
              <a:rPr lang="fr-FR" sz="1600" dirty="0" smtClean="0"/>
              <a:t> Rydberg </a:t>
            </a:r>
            <a:r>
              <a:rPr lang="fr-FR" sz="1600" dirty="0" err="1" smtClean="0"/>
              <a:t>levels</a:t>
            </a:r>
            <a:r>
              <a:rPr lang="fr-FR" sz="1600" dirty="0" smtClean="0"/>
              <a:t> and </a:t>
            </a:r>
            <a:r>
              <a:rPr lang="fr-FR" sz="1600" dirty="0" err="1" smtClean="0"/>
              <a:t>map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on a spin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Preserve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</a:t>
            </a:r>
            <a:r>
              <a:rPr lang="fr-FR" sz="1600" dirty="0" err="1" smtClean="0"/>
              <a:t>from</a:t>
            </a:r>
            <a:r>
              <a:rPr lang="fr-FR" sz="1600" dirty="0" smtClean="0"/>
              <a:t> </a:t>
            </a:r>
            <a:r>
              <a:rPr lang="fr-FR" sz="1600" dirty="0" err="1" smtClean="0"/>
              <a:t>spontaneous</a:t>
            </a:r>
            <a:r>
              <a:rPr lang="fr-FR" sz="1600" dirty="0" smtClean="0"/>
              <a:t> </a:t>
            </a:r>
            <a:r>
              <a:rPr lang="fr-FR" sz="1600" dirty="0" err="1" smtClean="0"/>
              <a:t>decay</a:t>
            </a:r>
            <a:r>
              <a:rPr lang="fr-FR" sz="1600" dirty="0" smtClean="0"/>
              <a:t> </a:t>
            </a:r>
            <a:r>
              <a:rPr lang="fr-FR" sz="1600" dirty="0" err="1" smtClean="0"/>
              <a:t>inside</a:t>
            </a:r>
            <a:r>
              <a:rPr lang="fr-FR" sz="1600" dirty="0" smtClean="0"/>
              <a:t> a </a:t>
            </a:r>
            <a:r>
              <a:rPr lang="fr-FR" sz="1600" dirty="0" err="1" smtClean="0"/>
              <a:t>capacitor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Trap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in laser </a:t>
            </a:r>
            <a:r>
              <a:rPr lang="fr-FR" sz="1600" dirty="0" err="1" smtClean="0"/>
              <a:t>beams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Prepare</a:t>
            </a:r>
            <a:r>
              <a:rPr lang="fr-FR" sz="1600" dirty="0" smtClean="0"/>
              <a:t> a </a:t>
            </a:r>
            <a:r>
              <a:rPr lang="fr-FR" sz="1600" dirty="0" err="1" smtClean="0"/>
              <a:t>regular</a:t>
            </a:r>
            <a:r>
              <a:rPr lang="fr-FR" sz="1600" dirty="0" smtClean="0"/>
              <a:t> </a:t>
            </a:r>
            <a:r>
              <a:rPr lang="fr-FR" sz="1600" dirty="0" err="1" smtClean="0"/>
              <a:t>defect</a:t>
            </a:r>
            <a:r>
              <a:rPr lang="fr-FR" sz="1600" dirty="0" smtClean="0"/>
              <a:t>-free 1D </a:t>
            </a:r>
            <a:r>
              <a:rPr lang="fr-FR" sz="1600" dirty="0" err="1" smtClean="0"/>
              <a:t>chain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err="1" smtClean="0"/>
                  <a:t>Big</a:t>
                </a:r>
                <a:r>
                  <a:rPr lang="fr-FR" dirty="0" smtClean="0"/>
                  <a:t> issue !</a:t>
                </a:r>
              </a:p>
              <a:p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low</a:t>
                </a:r>
                <a:r>
                  <a:rPr lang="fr-FR" dirty="0" smtClean="0"/>
                  <a:t>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, laser-</a:t>
                </a:r>
                <a:r>
                  <a:rPr lang="fr-FR" dirty="0" err="1" smtClean="0"/>
                  <a:t>trapping</a:t>
                </a:r>
                <a:r>
                  <a:rPr lang="fr-FR" dirty="0" smtClean="0"/>
                  <a:t> leads to </a:t>
                </a:r>
                <a:r>
                  <a:rPr lang="fr-FR" dirty="0" err="1" smtClean="0"/>
                  <a:t>fast</a:t>
                </a:r>
                <a:r>
                  <a:rPr lang="fr-FR" dirty="0" smtClean="0"/>
                  <a:t> photo-</a:t>
                </a:r>
                <a:r>
                  <a:rPr lang="fr-FR" dirty="0" err="1" smtClean="0"/>
                  <a:t>ionization</a:t>
                </a:r>
                <a:r>
                  <a:rPr lang="fr-FR" dirty="0"/>
                  <a:t>.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2114629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8024" y="836712"/>
            <a:ext cx="5520550" cy="9233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make</a:t>
            </a:r>
            <a:r>
              <a:rPr lang="fr-FR" dirty="0" smtClean="0"/>
              <a:t> a quantum simulator </a:t>
            </a:r>
            <a:r>
              <a:rPr lang="fr-FR" dirty="0" err="1" smtClean="0"/>
              <a:t>with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/>
              <a:t> </a:t>
            </a:r>
            <a:r>
              <a:rPr lang="fr-F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trap</a:t>
            </a:r>
            <a:r>
              <a:rPr lang="fr-FR" dirty="0" smtClean="0"/>
              <a:t> the </a:t>
            </a:r>
            <a:r>
              <a:rPr lang="fr-FR" dirty="0" err="1" smtClean="0"/>
              <a:t>atoms</a:t>
            </a:r>
            <a:r>
              <a:rPr lang="fr-FR" dirty="0" smtClean="0"/>
              <a:t> to </a:t>
            </a:r>
            <a:r>
              <a:rPr lang="fr-FR" dirty="0" err="1" smtClean="0"/>
              <a:t>avoid</a:t>
            </a:r>
            <a:r>
              <a:rPr lang="fr-FR" dirty="0" smtClean="0"/>
              <a:t> "explosion"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protect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lifetime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long simulations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Circular Rydberg Levels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700" dirty="0" smtClean="0"/>
                  <a:t>Circular </a:t>
                </a:r>
                <a:r>
                  <a:rPr lang="fr-FR" sz="1700" dirty="0" err="1" smtClean="0"/>
                  <a:t>levels</a:t>
                </a:r>
                <a:r>
                  <a:rPr lang="fr-FR" sz="1700" dirty="0" smtClean="0"/>
                  <a:t> :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700" dirty="0" smtClean="0"/>
                  <a:t> maximal, pseudo-classical orbital</a:t>
                </a:r>
              </a:p>
              <a:p>
                <a:pPr algn="ctr"/>
                <a:endParaRPr lang="en-US" sz="17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fr-FR" sz="1700" b="1" i="1" spc="-300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fr-FR" sz="1700" b="1" spc="-300" dirty="0" smtClean="0"/>
                  <a:t> </a:t>
                </a:r>
                <a:r>
                  <a:rPr lang="fr-FR" sz="1700" b="1" dirty="0" smtClean="0"/>
                  <a:t> Rydberg </a:t>
                </a:r>
                <a:r>
                  <a:rPr lang="fr-FR" sz="1700" b="1" dirty="0" err="1" smtClean="0"/>
                  <a:t>properties</a:t>
                </a:r>
                <a:r>
                  <a:rPr lang="fr-FR" sz="1700" b="1" dirty="0" smtClean="0"/>
                  <a:t> </a:t>
                </a:r>
                <a:r>
                  <a:rPr lang="fr-FR" sz="1700" b="1" dirty="0" err="1" smtClean="0"/>
                  <a:t>exaggerated</a:t>
                </a:r>
                <a:r>
                  <a:rPr lang="fr-FR" sz="1700" b="1" dirty="0" smtClean="0"/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722" t="-1064"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348880"/>
            <a:ext cx="3384375" cy="333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68960"/>
            <a:ext cx="41624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here :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50  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  </m:t>
                        </m:r>
                        <m:r>
                          <a:rPr lang="fr-FR" i="1" spc="-300">
                            <a:latin typeface="Cambria Math"/>
                          </a:rPr>
                          <m:t>𝑛</m:t>
                        </m:r>
                        <m:r>
                          <a:rPr lang="fr-FR" i="1" spc="-300">
                            <a:latin typeface="Cambria Math"/>
                          </a:rPr>
                          <m:t>=50  , </m:t>
                        </m:r>
                        <m:r>
                          <a:rPr lang="fr-FR" i="1" spc="-300">
                            <a:latin typeface="Cambria Math"/>
                          </a:rPr>
                          <m:t>𝑙</m:t>
                        </m:r>
                        <m:r>
                          <a:rPr lang="fr-FR" i="1" spc="-300">
                            <a:latin typeface="Cambria Math"/>
                          </a:rPr>
                          <m:t>=49 , </m:t>
                        </m:r>
                        <m:r>
                          <a:rPr lang="fr-FR" i="1" spc="-300">
                            <a:latin typeface="Cambria Math"/>
                          </a:rPr>
                          <m:t>𝑚</m:t>
                        </m:r>
                        <m:r>
                          <a:rPr lang="fr-FR" i="1" spc="-300">
                            <a:latin typeface="Cambria Math"/>
                          </a:rPr>
                          <m:t>=49  </m:t>
                        </m:r>
                      </m:e>
                    </m:d>
                  </m:oMath>
                </a14:m>
                <a:endParaRPr lang="fr-FR" spc="-300" dirty="0"/>
              </a:p>
              <a:p>
                <a:r>
                  <a:rPr lang="fr-FR" sz="1600" dirty="0" smtClean="0"/>
                  <a:t>and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48  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=|  </m:t>
                    </m:r>
                    <m:r>
                      <a:rPr lang="fr-FR" i="1" spc="-300">
                        <a:latin typeface="Cambria Math"/>
                      </a:rPr>
                      <m:t>𝑛</m:t>
                    </m:r>
                    <m:r>
                      <a:rPr lang="fr-FR" i="1" spc="-300">
                        <a:latin typeface="Cambria Math"/>
                      </a:rPr>
                      <m:t>=48  , </m:t>
                    </m:r>
                    <m:r>
                      <a:rPr lang="fr-FR" i="1" spc="-300">
                        <a:latin typeface="Cambria Math"/>
                      </a:rPr>
                      <m:t>𝑙</m:t>
                    </m:r>
                    <m:r>
                      <a:rPr lang="fr-FR" i="1" spc="-300">
                        <a:latin typeface="Cambria Math"/>
                      </a:rPr>
                      <m:t>=47 , </m:t>
                    </m:r>
                    <m:r>
                      <a:rPr lang="fr-FR" i="1" spc="-300">
                        <a:latin typeface="Cambria Math"/>
                      </a:rPr>
                      <m:t>𝑚</m:t>
                    </m:r>
                    <m:r>
                      <a:rPr lang="fr-FR" i="1" spc="-300">
                        <a:latin typeface="Cambria Math"/>
                      </a:rPr>
                      <m:t>=47  〉</m:t>
                    </m:r>
                  </m:oMath>
                </a14:m>
                <a:endParaRPr lang="fr-FR" spc="-3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blipFill rotWithShape="1">
                <a:blip r:embed="rId7"/>
                <a:stretch>
                  <a:fillRect l="-996" t="-1604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62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Quantique avec des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4063687" y="2851814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Browaeys</a:t>
            </a:r>
            <a:r>
              <a:rPr lang="fr-FR" dirty="0" smtClean="0"/>
              <a:t>, Bloch (</a:t>
            </a:r>
            <a:r>
              <a:rPr lang="fr-FR" dirty="0" err="1" smtClean="0"/>
              <a:t>Ryd</a:t>
            </a:r>
            <a:r>
              <a:rPr lang="fr-FR" dirty="0" smtClean="0"/>
              <a:t> dressing), </a:t>
            </a:r>
            <a:r>
              <a:rPr lang="fr-FR" dirty="0" err="1" smtClean="0"/>
              <a:t>Lukin</a:t>
            </a:r>
            <a:r>
              <a:rPr lang="fr-FR" dirty="0" smtClean="0"/>
              <a:t>/</a:t>
            </a:r>
            <a:r>
              <a:rPr lang="fr-FR" dirty="0" err="1" smtClean="0"/>
              <a:t>Vuletic</a:t>
            </a:r>
            <a:r>
              <a:rPr lang="fr-FR" dirty="0" smtClean="0"/>
              <a:t> (milieu non linéaire pour l'optique), </a:t>
            </a:r>
            <a:r>
              <a:rPr lang="fr-FR" dirty="0" err="1" smtClean="0"/>
              <a:t>Pfau</a:t>
            </a:r>
            <a:r>
              <a:rPr lang="fr-FR" dirty="0" smtClean="0"/>
              <a:t> (molécules), Adams, </a:t>
            </a:r>
            <a:r>
              <a:rPr lang="fr-FR" dirty="0" err="1" smtClean="0"/>
              <a:t>Reithel</a:t>
            </a:r>
            <a:endParaRPr lang="en-US" dirty="0"/>
          </a:p>
        </p:txBody>
      </p:sp>
      <p:grpSp>
        <p:nvGrpSpPr>
          <p:cNvPr id="30" name="Group 2"/>
          <p:cNvGrpSpPr/>
          <p:nvPr/>
        </p:nvGrpSpPr>
        <p:grpSpPr>
          <a:xfrm>
            <a:off x="9828584" y="3466870"/>
            <a:ext cx="8791227" cy="2664266"/>
            <a:chOff x="542" y="6424"/>
            <a:chExt cx="16174" cy="5540"/>
          </a:xfrm>
        </p:grpSpPr>
        <p:sp>
          <p:nvSpPr>
            <p:cNvPr id="31" name="TextShape 8"/>
            <p:cNvSpPr txBox="1"/>
            <p:nvPr/>
          </p:nvSpPr>
          <p:spPr>
            <a:xfrm>
              <a:off x="12527" y="6424"/>
              <a:ext cx="3404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fr-FR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Cristallisation de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32" name="TextShape 10"/>
            <p:cNvSpPr txBox="1"/>
            <p:nvPr/>
          </p:nvSpPr>
          <p:spPr>
            <a:xfrm>
              <a:off x="573" y="6491"/>
              <a:ext cx="3690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Portes logiques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grpSp>
          <p:nvGrpSpPr>
            <p:cNvPr id="35" name="Group 1"/>
            <p:cNvGrpSpPr/>
            <p:nvPr/>
          </p:nvGrpSpPr>
          <p:grpSpPr>
            <a:xfrm>
              <a:off x="542" y="6424"/>
              <a:ext cx="16174" cy="5540"/>
              <a:chOff x="542" y="6424"/>
              <a:chExt cx="16174" cy="5540"/>
            </a:xfrm>
          </p:grpSpPr>
          <p:sp>
            <p:nvSpPr>
              <p:cNvPr id="38" name="TextShape 3"/>
              <p:cNvSpPr txBox="1"/>
              <p:nvPr/>
            </p:nvSpPr>
            <p:spPr>
              <a:xfrm>
                <a:off x="12826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d'I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Bloch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39" name="TextShape 4"/>
              <p:cNvSpPr txBox="1"/>
              <p:nvPr/>
            </p:nvSpPr>
            <p:spPr>
              <a:xfrm>
                <a:off x="542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Groupes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Saffman</a:t>
                </a:r>
              </a:p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et d'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Browaeys</a:t>
                </a:r>
                <a:endParaRPr lang="en-US" sz="12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0" name="TextShape 5"/>
              <p:cNvSpPr txBox="1"/>
              <p:nvPr/>
            </p:nvSpPr>
            <p:spPr>
              <a:xfrm>
                <a:off x="8707" y="11329"/>
                <a:ext cx="3887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Weidemüller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1" name="TextShape 6"/>
              <p:cNvSpPr txBox="1"/>
              <p:nvPr/>
            </p:nvSpPr>
            <p:spPr>
              <a:xfrm>
                <a:off x="4574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Browaeys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pic>
            <p:nvPicPr>
              <p:cNvPr id="54" name="Picture 13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" y="7772"/>
                <a:ext cx="3655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Picture 141"/>
              <p:cNvPicPr/>
              <p:nvPr/>
            </p:nvPicPr>
            <p:blipFill>
              <a:blip r:embed="rId5"/>
              <a:srcRect l="-4068" t="-3970" r="-439" b="-2556"/>
              <a:stretch>
                <a:fillRect/>
              </a:stretch>
            </p:blipFill>
            <p:spPr>
              <a:xfrm>
                <a:off x="8814" y="7674"/>
                <a:ext cx="3569" cy="3542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rgbClr val="3465AF"/>
                </a:solidFill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Picture 14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6" y="7641"/>
                <a:ext cx="2885" cy="3575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7" name="Picture 143" descr="/media/absenthe/DATA/Works/Lab/Thesis/defense/Untitled.pngUntitled"/>
              <p:cNvPicPr/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4630" y="7674"/>
                <a:ext cx="3782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Shape 11"/>
              <p:cNvSpPr txBox="1"/>
              <p:nvPr/>
            </p:nvSpPr>
            <p:spPr>
              <a:xfrm>
                <a:off x="5440" y="6424"/>
                <a:ext cx="2162" cy="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600" strike="noStrike" spc="-1" noProof="1" smtClean="0">
                    <a:uFill>
                      <a:solidFill>
                        <a:srgbClr val="FFFFFF"/>
                      </a:solidFill>
                    </a:uFill>
                  </a:rPr>
                  <a:t>Réseau de Rydberg</a:t>
                </a:r>
                <a:endParaRPr lang="en-US" sz="1600" strike="noStrike" spc="-1" noProof="1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p:grpSp>
        <p:sp>
          <p:nvSpPr>
            <p:cNvPr id="36" name="TextShape 12"/>
            <p:cNvSpPr txBox="1"/>
            <p:nvPr/>
          </p:nvSpPr>
          <p:spPr>
            <a:xfrm>
              <a:off x="9276" y="6424"/>
              <a:ext cx="2645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Diffusion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2061355" y="620688"/>
            <a:ext cx="52469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dipolaires fortes (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MHz à quelques µm)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contrôlables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Systèmes avec de longues durées de vie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60" name="Groupe 59"/>
          <p:cNvGrpSpPr/>
          <p:nvPr/>
        </p:nvGrpSpPr>
        <p:grpSpPr>
          <a:xfrm>
            <a:off x="980049" y="1917585"/>
            <a:ext cx="7142297" cy="575311"/>
            <a:chOff x="383285" y="2432585"/>
            <a:chExt cx="7870364" cy="575311"/>
          </a:xfrm>
        </p:grpSpPr>
        <p:pic>
          <p:nvPicPr>
            <p:cNvPr id="6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328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0" name="TextBox 35"/>
            <p:cNvSpPr txBox="1"/>
            <p:nvPr/>
          </p:nvSpPr>
          <p:spPr>
            <a:xfrm>
              <a:off x="83284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447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2" name="TextBox 39"/>
            <p:cNvSpPr txBox="1"/>
            <p:nvPr/>
          </p:nvSpPr>
          <p:spPr>
            <a:xfrm>
              <a:off x="162403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566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4" name="TextBox 43"/>
            <p:cNvSpPr txBox="1"/>
            <p:nvPr/>
          </p:nvSpPr>
          <p:spPr>
            <a:xfrm>
              <a:off x="241522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685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6" name="TextBox 47"/>
            <p:cNvSpPr txBox="1"/>
            <p:nvPr/>
          </p:nvSpPr>
          <p:spPr>
            <a:xfrm>
              <a:off x="320641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804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8" name="TextBox 49"/>
            <p:cNvSpPr txBox="1"/>
            <p:nvPr/>
          </p:nvSpPr>
          <p:spPr>
            <a:xfrm>
              <a:off x="399760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9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923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0" name="TextBox 51"/>
            <p:cNvSpPr txBox="1"/>
            <p:nvPr/>
          </p:nvSpPr>
          <p:spPr>
            <a:xfrm>
              <a:off x="4788796" y="2535569"/>
              <a:ext cx="408449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97519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2" name="TextBox 51"/>
            <p:cNvSpPr txBox="1"/>
            <p:nvPr/>
          </p:nvSpPr>
          <p:spPr>
            <a:xfrm>
              <a:off x="5566841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268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4" name="TextBox 51"/>
            <p:cNvSpPr txBox="1"/>
            <p:nvPr/>
          </p:nvSpPr>
          <p:spPr>
            <a:xfrm>
              <a:off x="6424257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493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6" name="TextBox 51"/>
            <p:cNvSpPr txBox="1"/>
            <p:nvPr/>
          </p:nvSpPr>
          <p:spPr>
            <a:xfrm>
              <a:off x="7281673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03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403624" y="2656082"/>
            <a:ext cx="5536528" cy="3077174"/>
            <a:chOff x="251520" y="2636912"/>
            <a:chExt cx="5536528" cy="3077174"/>
          </a:xfrm>
        </p:grpSpPr>
        <p:grpSp>
          <p:nvGrpSpPr>
            <p:cNvPr id="8" name="Groupe 7"/>
            <p:cNvGrpSpPr/>
            <p:nvPr/>
          </p:nvGrpSpPr>
          <p:grpSpPr>
            <a:xfrm>
              <a:off x="3971380" y="3284984"/>
              <a:ext cx="1608732" cy="2331074"/>
              <a:chOff x="3199631" y="3730977"/>
              <a:chExt cx="1608732" cy="2331074"/>
            </a:xfrm>
          </p:grpSpPr>
          <p:pic>
            <p:nvPicPr>
              <p:cNvPr id="89" name="Image 8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9631" y="3730977"/>
                <a:ext cx="1608732" cy="1728192"/>
              </a:xfrm>
              <a:prstGeom prst="rect">
                <a:avLst/>
              </a:prstGeom>
            </p:spPr>
          </p:pic>
          <p:sp>
            <p:nvSpPr>
              <p:cNvPr id="4" name="ZoneTexte 3"/>
              <p:cNvSpPr txBox="1"/>
              <p:nvPr/>
            </p:nvSpPr>
            <p:spPr>
              <a:xfrm>
                <a:off x="3325766" y="5477276"/>
                <a:ext cx="13564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A.Browaeys</a:t>
                </a:r>
                <a:endPara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(Paris Saclay)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4" name="ZoneTexte 13"/>
            <p:cNvSpPr txBox="1"/>
            <p:nvPr/>
          </p:nvSpPr>
          <p:spPr>
            <a:xfrm>
              <a:off x="287524" y="2673787"/>
              <a:ext cx="5464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dans l'état fondamental piégés individuellement</a:t>
              </a: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(pinces optiques) + excitation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520" y="2636912"/>
              <a:ext cx="5536528" cy="307717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340945" y="3699713"/>
              <a:ext cx="2955897" cy="1664895"/>
              <a:chOff x="463975" y="3609891"/>
              <a:chExt cx="2955897" cy="1664895"/>
            </a:xfrm>
          </p:grpSpPr>
          <p:grpSp>
            <p:nvGrpSpPr>
              <p:cNvPr id="7" name="Groupe 6"/>
              <p:cNvGrpSpPr/>
              <p:nvPr/>
            </p:nvGrpSpPr>
            <p:grpSpPr>
              <a:xfrm>
                <a:off x="617364" y="3681899"/>
                <a:ext cx="2802508" cy="1592887"/>
                <a:chOff x="5839031" y="3789040"/>
                <a:chExt cx="2802508" cy="1592887"/>
              </a:xfrm>
            </p:grpSpPr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39031" y="3789040"/>
                  <a:ext cx="2802508" cy="992963"/>
                </a:xfrm>
                <a:prstGeom prst="rect">
                  <a:avLst/>
                </a:prstGeom>
              </p:spPr>
            </p:pic>
            <p:sp>
              <p:nvSpPr>
                <p:cNvPr id="5" name="ZoneTexte 4"/>
                <p:cNvSpPr txBox="1"/>
                <p:nvPr/>
              </p:nvSpPr>
              <p:spPr>
                <a:xfrm>
                  <a:off x="6739187" y="4797152"/>
                  <a:ext cx="10021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M. </a:t>
                  </a:r>
                  <a:r>
                    <a:rPr lang="fr-FR" sz="1600" dirty="0" err="1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Lukin</a:t>
                  </a:r>
                  <a:endPara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(Harvard)</a:t>
                  </a:r>
                  <a:endParaRPr lang="en-US" sz="1600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63975" y="3609891"/>
                <a:ext cx="363609" cy="117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63975" y="4545995"/>
                <a:ext cx="363609" cy="189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6432827" y="2685807"/>
            <a:ext cx="2099613" cy="3551505"/>
            <a:chOff x="6804248" y="2636912"/>
            <a:chExt cx="2099613" cy="3551505"/>
          </a:xfrm>
        </p:grpSpPr>
        <p:grpSp>
          <p:nvGrpSpPr>
            <p:cNvPr id="11" name="Groupe 10"/>
            <p:cNvGrpSpPr/>
            <p:nvPr/>
          </p:nvGrpSpPr>
          <p:grpSpPr>
            <a:xfrm>
              <a:off x="6989958" y="3383012"/>
              <a:ext cx="1728192" cy="2805405"/>
              <a:chOff x="291137" y="3327960"/>
              <a:chExt cx="1728192" cy="2805405"/>
            </a:xfrm>
          </p:grpSpPr>
          <p:pic>
            <p:nvPicPr>
              <p:cNvPr id="88" name="Image 8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137" y="3327960"/>
                <a:ext cx="1728192" cy="2131209"/>
              </a:xfrm>
              <a:prstGeom prst="rect">
                <a:avLst/>
              </a:prstGeom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340747" y="5548590"/>
                <a:ext cx="16289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I. Bloch, C. Gross</a:t>
                </a: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(Munich)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6848811" y="2636912"/>
              <a:ext cx="2010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Isolant de </a:t>
              </a:r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Mott</a:t>
              </a:r>
              <a:endPara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+habillage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04248" y="2636912"/>
              <a:ext cx="2099613" cy="355150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00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/>
          <p:cNvGrpSpPr/>
          <p:nvPr/>
        </p:nvGrpSpPr>
        <p:grpSpPr>
          <a:xfrm>
            <a:off x="205792" y="1124744"/>
            <a:ext cx="3574120" cy="1512168"/>
            <a:chOff x="467544" y="1229319"/>
            <a:chExt cx="3574120" cy="1512168"/>
          </a:xfrm>
        </p:grpSpPr>
        <p:grpSp>
          <p:nvGrpSpPr>
            <p:cNvPr id="4" name="Groupe 3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e 9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6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XXZ Hamiltonian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e 30"/>
          <p:cNvGrpSpPr/>
          <p:nvPr/>
        </p:nvGrpSpPr>
        <p:grpSpPr>
          <a:xfrm>
            <a:off x="107504" y="3284984"/>
            <a:ext cx="5112568" cy="1800199"/>
            <a:chOff x="3923928" y="1124744"/>
            <a:chExt cx="5112568" cy="1800199"/>
          </a:xfrm>
        </p:grpSpPr>
        <p:grpSp>
          <p:nvGrpSpPr>
            <p:cNvPr id="28" name="Groupe 27"/>
            <p:cNvGrpSpPr/>
            <p:nvPr/>
          </p:nvGrpSpPr>
          <p:grpSpPr>
            <a:xfrm>
              <a:off x="3923928" y="1124744"/>
              <a:ext cx="5112568" cy="1800199"/>
              <a:chOff x="4283968" y="1124744"/>
              <a:chExt cx="5112568" cy="1800199"/>
            </a:xfrm>
          </p:grpSpPr>
          <p:sp>
            <p:nvSpPr>
              <p:cNvPr id="12" name="Rectangle à coins arrondis 11"/>
              <p:cNvSpPr/>
              <p:nvPr/>
            </p:nvSpPr>
            <p:spPr>
              <a:xfrm>
                <a:off x="4283968" y="1124744"/>
                <a:ext cx="5112568" cy="180019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6588224" y="2484897"/>
                <a:ext cx="1800200" cy="36803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6588224" y="2060848"/>
                <a:ext cx="900100" cy="36004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a system of 2 spins-1/2 :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/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r>
                          <a:rPr lang="fr-FR" b="0" i="1" dirty="0" smtClean="0">
                            <a:latin typeface="Cambria Math"/>
                          </a:rPr>
                          <m:t>   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  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l="-1130" b="-2069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e 13"/>
            <p:cNvGrpSpPr/>
            <p:nvPr/>
          </p:nvGrpSpPr>
          <p:grpSpPr>
            <a:xfrm>
              <a:off x="7812360" y="1412776"/>
              <a:ext cx="992395" cy="627569"/>
              <a:chOff x="7884368" y="612012"/>
              <a:chExt cx="992395" cy="597660"/>
            </a:xfrm>
          </p:grpSpPr>
          <p:grpSp>
            <p:nvGrpSpPr>
              <p:cNvPr id="15" name="Groupe 14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8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21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6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7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sp>
        <p:nvSpPr>
          <p:cNvPr id="30" name="ZoneTexte 29"/>
          <p:cNvSpPr txBox="1"/>
          <p:nvPr/>
        </p:nvSpPr>
        <p:spPr>
          <a:xfrm>
            <a:off x="210745" y="620688"/>
            <a:ext cx="293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circular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 smtClean="0"/>
              <a:t>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" name="ZoneTexte 16383"/>
              <p:cNvSpPr txBox="1"/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b="0" dirty="0" smtClean="0"/>
                  <a:t>with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and depend on electric and magnetic fields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6384" name="ZoneTexte 163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347" t="-3704" r="-101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85" name="ZoneTexte 16384"/>
              <p:cNvSpPr txBox="1"/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Characteristic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time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</a:rPr>
                        <m:t>1/4</m:t>
                      </m:r>
                      <m:r>
                        <a:rPr lang="fr-FR" b="0" i="1" dirty="0" smtClean="0">
                          <a:latin typeface="Cambria Math"/>
                        </a:rPr>
                        <m:t>𝐽</m:t>
                      </m:r>
                      <m:r>
                        <a:rPr lang="fr-FR" i="1" dirty="0" smtClean="0">
                          <a:latin typeface="Cambria Math"/>
                        </a:rPr>
                        <m:t>∼15 µ</m:t>
                      </m:r>
                      <m:r>
                        <a:rPr lang="fr-FR" i="1" dirty="0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85" name="ZoneTexte 163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72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Chain of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interacting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tunable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XXZ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56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43" t="63826"/>
          <a:stretch>
            <a:fillRect/>
          </a:stretch>
        </p:blipFill>
        <p:spPr>
          <a:xfrm>
            <a:off x="395536" y="506111"/>
            <a:ext cx="4830988" cy="10722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Vary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fr-FR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0" dirty="0" smtClean="0"/>
                  <a:t> explore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/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</m:oMath>
                </a14:m>
                <a:endParaRPr lang="fr-FR" b="0" dirty="0" smtClean="0"/>
              </a:p>
              <a:p>
                <a:endParaRPr lang="fr-FR" dirty="0" smtClean="0"/>
              </a:p>
              <a:p>
                <a:endParaRPr lang="fr-FR" dirty="0"/>
              </a:p>
              <a:p>
                <a:r>
                  <a:rPr lang="fr-FR" dirty="0" err="1" smtClean="0"/>
                  <a:t>Vary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</m:oMath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explore phase </a:t>
                </a:r>
                <a:r>
                  <a:rPr lang="fr-FR" dirty="0" err="1" smtClean="0"/>
                  <a:t>diagram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blipFill rotWithShape="1">
                <a:blip r:embed="rId5"/>
                <a:stretch>
                  <a:fillRect l="-1865" t="-1736" r="-139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978900" y="3044956"/>
            <a:ext cx="2985588" cy="3264364"/>
            <a:chOff x="5876334" y="3140968"/>
            <a:chExt cx="2711182" cy="32643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156176" y="3140968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6804248" y="794373"/>
            <a:ext cx="1008112" cy="814103"/>
            <a:chOff x="7884368" y="612012"/>
            <a:chExt cx="1008112" cy="775304"/>
          </a:xfrm>
        </p:grpSpPr>
        <p:grpSp>
          <p:nvGrpSpPr>
            <p:cNvPr id="8" name="Groupe 7"/>
            <p:cNvGrpSpPr/>
            <p:nvPr/>
          </p:nvGrpSpPr>
          <p:grpSpPr>
            <a:xfrm>
              <a:off x="7884368" y="612012"/>
              <a:ext cx="1008112" cy="775304"/>
              <a:chOff x="7884368" y="146377"/>
              <a:chExt cx="1008112" cy="1243052"/>
            </a:xfrm>
          </p:grpSpPr>
          <p:cxnSp>
            <p:nvCxnSpPr>
              <p:cNvPr id="25" name="Straight Connector 1"/>
              <p:cNvCxnSpPr/>
              <p:nvPr/>
            </p:nvCxnSpPr>
            <p:spPr>
              <a:xfrm>
                <a:off x="7884368" y="1214448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"/>
              <p:cNvCxnSpPr/>
              <p:nvPr/>
            </p:nvCxnSpPr>
            <p:spPr>
              <a:xfrm>
                <a:off x="7884368" y="394346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7" name="TextBox 3"/>
              <p:cNvSpPr txBox="1"/>
              <p:nvPr/>
            </p:nvSpPr>
            <p:spPr>
              <a:xfrm>
                <a:off x="8372893" y="966479"/>
                <a:ext cx="503870" cy="4229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48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  <p:sp>
            <p:nvSpPr>
              <p:cNvPr id="28" name="TextBox 4"/>
              <p:cNvSpPr txBox="1"/>
              <p:nvPr/>
            </p:nvSpPr>
            <p:spPr>
              <a:xfrm>
                <a:off x="8330029" y="146377"/>
                <a:ext cx="562451" cy="4229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50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</p:grpSp>
        <p:sp>
          <p:nvSpPr>
            <p:cNvPr id="29" name="Up Arrow 1"/>
            <p:cNvSpPr/>
            <p:nvPr/>
          </p:nvSpPr>
          <p:spPr>
            <a:xfrm flipV="1">
              <a:off x="8150115" y="1157644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0" name="Up Arrow 12"/>
            <p:cNvSpPr/>
            <p:nvPr/>
          </p:nvSpPr>
          <p:spPr>
            <a:xfrm rot="10800000" flipV="1">
              <a:off x="8150115" y="619004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79512" y="1509143"/>
            <a:ext cx="5799388" cy="1703833"/>
            <a:chOff x="264204" y="915565"/>
            <a:chExt cx="5799388" cy="1277875"/>
          </a:xfrm>
        </p:grpSpPr>
        <p:sp>
          <p:nvSpPr>
            <p:cNvPr id="45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6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Text Box 41"/>
            <p:cNvSpPr txBox="1"/>
            <p:nvPr/>
          </p:nvSpPr>
          <p:spPr>
            <a:xfrm>
              <a:off x="4088520" y="915566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1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2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3" name="Picture 46" descr="imgtemp_10xfoq-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" name="Text Box 43"/>
            <p:cNvSpPr txBox="1"/>
            <p:nvPr/>
          </p:nvSpPr>
          <p:spPr>
            <a:xfrm>
              <a:off x="2203957" y="987574"/>
              <a:ext cx="1719971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000" dirty="0" smtClean="0">
                  <a:latin typeface="Arial" panose="020B0604020202020204" pitchFamily="34" charset="0"/>
                  <a:ea typeface="DejaVu Sans" panose="020B0603030804020204"/>
                </a:rPr>
                <a:t>Transverse spin </a:t>
              </a:r>
              <a:r>
                <a:rPr lang="fr-FR" altLang="zh-CN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zh-CN" altLang="vi-VN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5" name="Text Box 45"/>
            <p:cNvSpPr txBox="1"/>
            <p:nvPr/>
          </p:nvSpPr>
          <p:spPr>
            <a:xfrm>
              <a:off x="323528" y="987574"/>
              <a:ext cx="1702073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 spin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33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4" name="Text Box 41"/>
            <p:cNvSpPr txBox="1"/>
            <p:nvPr/>
          </p:nvSpPr>
          <p:spPr>
            <a:xfrm>
              <a:off x="5076056" y="915565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Transverse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228184" y="1988840"/>
                <a:ext cx="2808312" cy="92333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1002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 smtClean="0"/>
                  <a:t>Extend to a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fr-FR" dirty="0" smtClean="0"/>
                  <a:t> atom </a:t>
                </a:r>
                <a:r>
                  <a:rPr lang="fr-FR" dirty="0" err="1" smtClean="0"/>
                  <a:t>chain</a:t>
                </a:r>
                <a:r>
                  <a:rPr lang="fr-FR" i="1" dirty="0" smtClean="0">
                    <a:latin typeface="Cambria Math"/>
                  </a:rPr>
                  <a:t/>
                </a:r>
                <a:br>
                  <a:rPr lang="fr-F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tunable</a:t>
                </a:r>
                <a:r>
                  <a:rPr lang="fr-FR" dirty="0" smtClean="0"/>
                  <a:t> XXZ </a:t>
                </a:r>
                <a:r>
                  <a:rPr lang="fr-FR" dirty="0" err="1" smtClean="0"/>
                  <a:t>Hamiltonian</a:t>
                </a:r>
                <a:r>
                  <a:rPr lang="fr-FR" dirty="0"/>
                  <a:t> </a:t>
                </a:r>
                <a:r>
                  <a:rPr lang="fr-FR" dirty="0" err="1" smtClean="0"/>
                  <a:t>mimicking</a:t>
                </a:r>
                <a:r>
                  <a:rPr lang="fr-FR" dirty="0" smtClean="0"/>
                  <a:t> a spin </a:t>
                </a:r>
                <a:r>
                  <a:rPr lang="fr-FR" dirty="0" err="1" smtClean="0"/>
                  <a:t>chain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91630"/>
                <a:ext cx="2808312" cy="9233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98527"/>
            <a:ext cx="2891064" cy="225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8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Trapping Circular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trap the valence </a:t>
                </a:r>
                <a:r>
                  <a:rPr lang="fr-FR" sz="1600" dirty="0" err="1" smtClean="0"/>
                  <a:t>electron</a:t>
                </a:r>
                <a:r>
                  <a:rPr lang="fr-FR" sz="1600" dirty="0" smtClean="0"/>
                  <a:t> in a </a:t>
                </a:r>
                <a:r>
                  <a:rPr lang="fr-FR" sz="1600" b="1" dirty="0" err="1" smtClean="0"/>
                  <a:t>pondero</a:t>
                </a:r>
                <a:r>
                  <a:rPr lang="fr-FR" sz="1600" b="1" dirty="0" smtClean="0"/>
                  <a:t>-motive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𝑉</m:t>
                      </m:r>
                      <m:r>
                        <a:rPr lang="fr-FR" sz="1600" b="0" i="1" smtClean="0">
                          <a:latin typeface="Cambria Math"/>
                        </a:rPr>
                        <m:t>∝</m:t>
                      </m:r>
                      <m:r>
                        <a:rPr lang="fr-FR" sz="16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sz="1600" b="0" dirty="0" smtClean="0"/>
              </a:p>
              <a:p>
                <a:endParaRPr lang="fr-FR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Longitudinal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by Laguerre-Gauss </a:t>
                </a:r>
                <a:r>
                  <a:rPr lang="fr-FR" sz="1600" dirty="0" err="1" smtClean="0"/>
                  <a:t>beam</a:t>
                </a:r>
                <a:endParaRPr lang="fr-F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5 µm </a:t>
                </a:r>
                <a:r>
                  <a:rPr lang="fr-FR" sz="1600" dirty="0" err="1" smtClean="0"/>
                  <a:t>lattice</a:t>
                </a:r>
                <a:r>
                  <a:rPr lang="fr-FR" sz="1600" dirty="0" smtClean="0"/>
                  <a:t>, </a:t>
                </a:r>
                <a:r>
                  <a:rPr lang="fr-FR" sz="1600" dirty="0" err="1" smtClean="0"/>
                  <a:t>adjustable</a:t>
                </a:r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(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/>
                      </a:rPr>
                      <m:t>~70 </m:t>
                    </m:r>
                    <m:r>
                      <m:rPr>
                        <m:sty m:val="p"/>
                      </m:rPr>
                      <a:rPr lang="fr-FR" sz="1600" i="0" dirty="0" smtClean="0">
                        <a:latin typeface="Cambria Math"/>
                      </a:rPr>
                      <m:t>kHz</m:t>
                    </m:r>
                  </m:oMath>
                </a14:m>
                <a:r>
                  <a:rPr lang="fr-FR" sz="1600" dirty="0" smtClean="0"/>
                  <a:t> exchange rate)</a:t>
                </a:r>
                <a:br>
                  <a:rPr lang="fr-FR" sz="1600" dirty="0" smtClean="0"/>
                </a:br>
                <a:endParaRPr lang="fr-FR" sz="1600" dirty="0" smtClean="0"/>
              </a:p>
              <a:p>
                <a:pPr/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</a:t>
                </a:r>
                <a:r>
                  <a:rPr lang="fr-FR" sz="1600" dirty="0" err="1" smtClean="0"/>
                  <a:t>isotropic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with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frequencies</a:t>
                </a:r>
                <a:r>
                  <a:rPr lang="fr-FR" sz="1600" dirty="0" smtClean="0"/>
                  <a:t> of </a:t>
                </a:r>
                <a:r>
                  <a:rPr lang="fr-FR" sz="1600" i="1" dirty="0" smtClean="0">
                    <a:latin typeface="Cambria Math"/>
                  </a:rPr>
                  <a:t/>
                </a:r>
                <a:br>
                  <a:rPr lang="fr-FR" sz="1600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600" i="1" dirty="0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𝑦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fr-FR" sz="1600" b="0" i="1" dirty="0" smtClean="0">
                          <a:latin typeface="Cambria Math"/>
                        </a:rPr>
                        <m:t>≃</m:t>
                      </m:r>
                      <m:r>
                        <a:rPr lang="fr-FR" sz="1600" i="1" dirty="0" smtClean="0">
                          <a:latin typeface="Cambria Math"/>
                        </a:rPr>
                        <m:t>2</m:t>
                      </m:r>
                      <m:r>
                        <a:rPr lang="fr-FR" sz="1600" i="1" dirty="0" smtClean="0">
                          <a:latin typeface="Cambria Math"/>
                        </a:rPr>
                        <m:t>𝜋</m:t>
                      </m:r>
                      <m:r>
                        <a:rPr lang="fr-FR" sz="1600" b="0" i="1" dirty="0" smtClean="0">
                          <a:latin typeface="Cambria Math"/>
                        </a:rPr>
                        <m:t>∗12</m:t>
                      </m:r>
                      <m:r>
                        <a:rPr lang="fr-FR" sz="160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600" i="0" dirty="0" smtClean="0">
                          <a:latin typeface="Cambria Math"/>
                        </a:rPr>
                        <m:t>kHz</m:t>
                      </m:r>
                    </m:oMath>
                  </m:oMathPara>
                </a14:m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and a </a:t>
                </a:r>
                <a:r>
                  <a:rPr lang="fr-FR" sz="1600" dirty="0" err="1" smtClean="0"/>
                  <a:t>trap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depth</a:t>
                </a:r>
                <a:r>
                  <a:rPr lang="fr-FR" sz="1600" dirty="0" smtClean="0"/>
                  <a:t>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MHz</m:t>
                      </m:r>
                      <m:r>
                        <a:rPr lang="fr-FR" sz="1600" b="0" i="1" smtClean="0">
                          <a:latin typeface="Cambria Math"/>
                        </a:rPr>
                        <m:t>  ~ 250 µ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K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blipFill rotWithShape="1">
                <a:blip r:embed="rId4"/>
                <a:stretch>
                  <a:fillRect l="-1128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1106517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60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Long-Lived Rydberg Atoms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dirty="0" smtClean="0"/>
                            <a:t> </a:t>
                          </a:r>
                          <a:r>
                            <a:rPr lang="fr-FR" sz="1600" dirty="0" smtClean="0"/>
                            <a:t>90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1" i="1" smtClean="0">
                                  <a:latin typeface="Cambria Math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b="1" dirty="0" smtClean="0"/>
                            <a:t> </a:t>
                          </a:r>
                          <a:r>
                            <a:rPr lang="fr-FR" sz="1600" b="1" dirty="0" smtClean="0"/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600" b="1" dirty="0" smtClean="0"/>
                            <a:t>&gt; 1</a:t>
                          </a:r>
                          <a:endParaRPr lang="x-none" sz="1600" b="1" dirty="0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blipFill rotWithShape="0">
                          <a:blip r:embed="rId4"/>
                          <a:stretch>
                            <a:fillRect l="-148399" t="-237705" r="-712" b="-344262"/>
                          </a:stretch>
                        </a:blipFill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4"/>
                          <a:stretch>
                            <a:fillRect l="-148399" t="-306000" r="-712" b="-1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744" y="932723"/>
                <a:ext cx="51845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Can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do </a:t>
                </a:r>
                <a:r>
                  <a:rPr lang="fr-FR" dirty="0" err="1" smtClean="0"/>
                  <a:t>better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Natural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≃</m:t>
                    </m:r>
                    <m:r>
                      <a:rPr lang="fr-FR" i="1" dirty="0" smtClean="0">
                        <a:latin typeface="Cambria Math"/>
                      </a:rPr>
                      <m:t>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 smtClean="0"/>
                  <a:t>ms</a:t>
                </a:r>
                <a:r>
                  <a:rPr lang="en-US" dirty="0" smtClean="0"/>
                  <a:t> for 49C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Only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decay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channel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transition to 48C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Inhibit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spontaneous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emission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⇒2500</m:t>
                    </m:r>
                  </m:oMath>
                </a14:m>
                <a:r>
                  <a:rPr lang="en-US" dirty="0" smtClean="0"/>
                  <a:t> s before</a:t>
                </a:r>
                <a:r>
                  <a:rPr lang="fr-F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fr-F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decay !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4" y="699542"/>
                <a:ext cx="5184576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059" t="-2479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321" y="1484785"/>
            <a:ext cx="3690749" cy="36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2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16765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1587" t="-1736" r="-211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Determistic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preparation</a:t>
                </a:r>
                <a:r>
                  <a:rPr lang="fr-FR" dirty="0" smtClean="0"/>
                  <a:t> of a 1D </a:t>
                </a:r>
                <a:r>
                  <a:rPr lang="fr-FR" dirty="0" err="1" smtClean="0"/>
                  <a:t>chain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40 </m:t>
                    </m:r>
                  </m:oMath>
                </a14:m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61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01089" y="1316766"/>
                <a:ext cx="8541822" cy="218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A </a:t>
                </a:r>
                <a:r>
                  <a:rPr lang="fr-FR" dirty="0" err="1" smtClean="0"/>
                  <a:t>novel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scheme</a:t>
                </a:r>
                <a:r>
                  <a:rPr lang="fr-FR" dirty="0" smtClean="0"/>
                  <a:t> for quantum simulation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laser-</a:t>
                </a:r>
                <a:r>
                  <a:rPr lang="fr-FR" dirty="0" err="1" smtClean="0"/>
                  <a:t>trapped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</a:t>
                </a:r>
                <a:r>
                  <a:rPr lang="fr-FR" dirty="0"/>
                  <a:t>R</a:t>
                </a:r>
                <a:r>
                  <a:rPr lang="fr-FR" dirty="0" smtClean="0"/>
                  <a:t>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strong</a:t>
                </a:r>
                <a:r>
                  <a:rPr lang="fr-FR" dirty="0" smtClean="0"/>
                  <a:t> interactions and </a:t>
                </a:r>
                <a:r>
                  <a:rPr lang="fr-FR" b="1" dirty="0" err="1" smtClean="0"/>
                  <a:t>fully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tunable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hamiltonian</a:t>
                </a:r>
                <a:endParaRPr lang="fr-FR" b="1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extremely</a:t>
                </a:r>
                <a:r>
                  <a:rPr lang="fr-FR" dirty="0" smtClean="0"/>
                  <a:t> long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Cambria Math"/>
                          </a:rPr>
                          <m:t>𝟒</m:t>
                        </m:r>
                        <m:r>
                          <a:rPr lang="fr-FR" b="1" i="1" smtClean="0">
                            <a:latin typeface="Cambria Math"/>
                          </a:rPr>
                          <m:t>−</m:t>
                        </m:r>
                        <m:r>
                          <a:rPr lang="fr-FR" b="1" i="1" smtClean="0">
                            <a:latin typeface="Cambria Math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b="1" dirty="0" smtClean="0"/>
                  <a:t> exchange times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deterministic </a:t>
                </a:r>
                <a:r>
                  <a:rPr lang="fr-FR" dirty="0" err="1"/>
                  <a:t>chain</a:t>
                </a:r>
                <a:r>
                  <a:rPr lang="fr-FR" dirty="0"/>
                  <a:t> </a:t>
                </a:r>
                <a:r>
                  <a:rPr lang="fr-FR" dirty="0" err="1"/>
                  <a:t>preparation</a:t>
                </a:r>
                <a:endParaRPr lang="fr-F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single site state-</a:t>
                </a:r>
                <a:r>
                  <a:rPr lang="fr-FR" dirty="0" err="1"/>
                  <a:t>selective</a:t>
                </a:r>
                <a:r>
                  <a:rPr lang="fr-FR" dirty="0"/>
                  <a:t> </a:t>
                </a:r>
                <a:r>
                  <a:rPr lang="fr-FR" dirty="0" err="1"/>
                  <a:t>detection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all observables</a:t>
                </a:r>
                <a:r>
                  <a:rPr lang="fr-FR" dirty="0"/>
                  <a:t> are </a:t>
                </a:r>
                <a:r>
                  <a:rPr lang="fr-FR" dirty="0" smtClean="0"/>
                  <a:t>accessible</a:t>
                </a:r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9" y="987574"/>
                <a:ext cx="8541822" cy="2185342"/>
              </a:xfrm>
              <a:prstGeom prst="rect">
                <a:avLst/>
              </a:prstGeom>
              <a:blipFill rotWithShape="0">
                <a:blip r:embed="rId4"/>
                <a:stretch>
                  <a:fillRect l="-428" b="-16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Conclusions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make</a:t>
                </a:r>
                <a:r>
                  <a:rPr lang="fr-FR" dirty="0" smtClean="0"/>
                  <a:t> for a </a:t>
                </a:r>
                <a:r>
                  <a:rPr lang="fr-FR" dirty="0" err="1" smtClean="0"/>
                  <a:t>great</a:t>
                </a:r>
                <a:r>
                  <a:rPr lang="fr-FR" dirty="0" smtClean="0"/>
                  <a:t> Quantum Simulator !</a:t>
                </a:r>
                <a:endParaRPr lang="en-US" dirty="0"/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56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Rydberg interactions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important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among</a:t>
                </a:r>
                <a:r>
                  <a:rPr lang="fr-FR" dirty="0" smtClean="0"/>
                  <a:t> a dense cloud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Excitation </a:t>
                </a:r>
                <a:r>
                  <a:rPr lang="fr-FR" dirty="0" err="1" smtClean="0"/>
                  <a:t>dynamics</a:t>
                </a:r>
                <a:r>
                  <a:rPr lang="fr-FR" dirty="0" smtClean="0"/>
                  <a:t> : </a:t>
                </a:r>
                <a:r>
                  <a:rPr lang="fr-FR" dirty="0" err="1" smtClean="0"/>
                  <a:t>dipole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Cloud explosion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406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4995094" y="4581128"/>
            <a:ext cx="3797643" cy="1476308"/>
            <a:chOff x="4211960" y="764704"/>
            <a:chExt cx="3797643" cy="1476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h</m:t>
                        </m:r>
                        <m:r>
                          <a:rPr lang="fr-FR" b="0" i="1" smtClean="0">
                            <a:latin typeface="Cambria Math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For a </a:t>
                  </a:r>
                  <a:r>
                    <a:rPr lang="fr-FR" dirty="0" err="1" smtClean="0"/>
                    <a:t>cloud</a:t>
                  </a:r>
                  <a:r>
                    <a:rPr lang="fr-FR" dirty="0" smtClean="0"/>
                    <a:t> of N Rydberg </a:t>
                  </a:r>
                  <a:r>
                    <a:rPr lang="fr-FR" dirty="0" err="1" smtClean="0"/>
                    <a:t>atoms</a:t>
                  </a:r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atom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𝑖</m:t>
                      </m:r>
                    </m:oMath>
                  </a14:m>
                  <a:r>
                    <a:rPr lang="fr-FR" dirty="0" smtClean="0"/>
                    <a:t> has </a:t>
                  </a:r>
                  <a:r>
                    <a:rPr lang="fr-FR" dirty="0" err="1" smtClean="0"/>
                    <a:t>its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energy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shifted</a:t>
                  </a:r>
                  <a:r>
                    <a:rPr lang="fr-FR" dirty="0" smtClean="0"/>
                    <a:t> by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fr-F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with</a:t>
                  </a:r>
                  <a:r>
                    <a:rPr lang="fr-FR" dirty="0" smtClean="0"/>
                    <a:t> :</a:t>
                  </a: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284" t="-3226" b="-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28800"/>
            <a:ext cx="3623802" cy="247679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69973" y="4451925"/>
            <a:ext cx="288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Excite a lot of </a:t>
            </a:r>
            <a:r>
              <a:rPr lang="fr-FR" dirty="0" err="1" smtClean="0"/>
              <a:t>Rydbergs</a:t>
            </a:r>
            <a:r>
              <a:rPr lang="fr-FR" dirty="0" smtClean="0"/>
              <a:t> in a dense cold cloud of </a:t>
            </a:r>
            <a:r>
              <a:rPr lang="fr-FR" dirty="0" err="1" smtClean="0"/>
              <a:t>atoms</a:t>
            </a:r>
            <a:r>
              <a:rPr lang="fr-FR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Laser </a:t>
            </a:r>
            <a:r>
              <a:rPr lang="fr-FR" dirty="0" err="1" smtClean="0"/>
              <a:t>spectroscopy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Microwave</a:t>
            </a:r>
            <a:r>
              <a:rPr lang="fr-FR" dirty="0" smtClean="0"/>
              <a:t> </a:t>
            </a:r>
            <a:r>
              <a:rPr lang="fr-FR" dirty="0" err="1" smtClean="0"/>
              <a:t>spectroscopy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8" name="Flèche vers le bas 17"/>
          <p:cNvSpPr/>
          <p:nvPr/>
        </p:nvSpPr>
        <p:spPr>
          <a:xfrm rot="20191803">
            <a:off x="1804543" y="2592629"/>
            <a:ext cx="504056" cy="1756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re 14"/>
          <p:cNvSpPr>
            <a:spLocks noGrp="1"/>
          </p:cNvSpPr>
          <p:nvPr>
            <p:ph type="title" idx="4294967295"/>
          </p:nvPr>
        </p:nvSpPr>
        <p:spPr>
          <a:xfrm>
            <a:off x="509981" y="0"/>
            <a:ext cx="8229600" cy="490065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effect of the interactions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619530"/>
            <a:ext cx="3166894" cy="2529288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683823" y="2317981"/>
            <a:ext cx="2795392" cy="3132386"/>
            <a:chOff x="323528" y="2599295"/>
            <a:chExt cx="2795392" cy="313238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599295"/>
              <a:ext cx="2795392" cy="313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5536" y="2619530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14997" y="923718"/>
            <a:ext cx="3617461" cy="1201637"/>
            <a:chOff x="107504" y="692696"/>
            <a:chExt cx="3617461" cy="1201637"/>
          </a:xfrm>
        </p:grpSpPr>
        <p:sp>
          <p:nvSpPr>
            <p:cNvPr id="11" name="ZoneTexte 10"/>
            <p:cNvSpPr txBox="1"/>
            <p:nvPr/>
          </p:nvSpPr>
          <p:spPr>
            <a:xfrm>
              <a:off x="107504" y="692696"/>
              <a:ext cx="3617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on </a:t>
              </a:r>
              <a:r>
                <a:rPr lang="fr-FR" dirty="0" err="1" smtClean="0"/>
                <a:t>resonance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a</a:t>
              </a:r>
              <a:r>
                <a:rPr lang="fr-FR" dirty="0" smtClean="0"/>
                <a:t> new Rydberg </a:t>
              </a:r>
              <a:r>
                <a:rPr lang="fr-FR" dirty="0" err="1" smtClean="0"/>
                <a:t>atom</a:t>
              </a:r>
              <a:r>
                <a:rPr lang="fr-FR" dirty="0" smtClean="0"/>
                <a:t> </a:t>
              </a:r>
              <a:r>
                <a:rPr lang="fr-FR" dirty="0" err="1" smtClean="0"/>
                <a:t>cannot</a:t>
              </a:r>
              <a:r>
                <a:rPr lang="fr-FR" dirty="0" smtClean="0"/>
                <a:t> </a:t>
              </a:r>
              <a:r>
                <a:rPr lang="fr-FR" dirty="0" err="1" smtClean="0"/>
                <a:t>be</a:t>
              </a:r>
              <a:r>
                <a:rPr lang="fr-FR" dirty="0" smtClean="0"/>
                <a:t> </a:t>
              </a:r>
              <a:r>
                <a:rPr lang="fr-FR" dirty="0" err="1" smtClean="0"/>
                <a:t>excited</a:t>
              </a:r>
              <a:r>
                <a:rPr lang="fr-FR" dirty="0" smtClean="0"/>
                <a:t> </a:t>
              </a:r>
              <a:r>
                <a:rPr lang="fr-FR" dirty="0" err="1" smtClean="0"/>
                <a:t>next</a:t>
              </a:r>
              <a:r>
                <a:rPr lang="fr-FR" dirty="0" smtClean="0"/>
                <a:t> to </a:t>
              </a:r>
              <a:r>
                <a:rPr lang="fr-FR" dirty="0" err="1" smtClean="0"/>
                <a:t>another</a:t>
              </a:r>
              <a:r>
                <a:rPr lang="fr-FR" dirty="0" smtClean="0"/>
                <a:t> if</a:t>
              </a:r>
              <a:endParaRPr lang="fr-FR" b="0" i="1" dirty="0" smtClean="0">
                <a:latin typeface="Cambria Math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p>
                        </m:sSup>
                        <m:r>
                          <a:rPr lang="fr-FR" i="1">
                            <a:latin typeface="Cambria Math"/>
                          </a:rPr>
                          <m:t>&gt;</m:t>
                        </m:r>
                        <m:r>
                          <a:rPr lang="fr-FR" i="1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deg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𝛾</m:t>
                          </m:r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45398" y="-13393"/>
            <a:ext cx="8229600" cy="56207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Dipole Blockade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77" y="2923998"/>
            <a:ext cx="2304256" cy="219118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467544" y="764704"/>
            <a:ext cx="3116838" cy="1692771"/>
            <a:chOff x="5286741" y="1268760"/>
            <a:chExt cx="3116838" cy="1692771"/>
          </a:xfrm>
        </p:grpSpPr>
        <p:sp>
          <p:nvSpPr>
            <p:cNvPr id="15" name="ZoneTexte 14"/>
            <p:cNvSpPr txBox="1"/>
            <p:nvPr/>
          </p:nvSpPr>
          <p:spPr>
            <a:xfrm>
              <a:off x="5286741" y="1268760"/>
              <a:ext cx="311683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blue-detuned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preferential</a:t>
              </a:r>
              <a:r>
                <a:rPr lang="fr-FR" dirty="0" smtClean="0"/>
                <a:t> excitations </a:t>
              </a:r>
              <a:r>
                <a:rPr lang="fr-FR" dirty="0" err="1" smtClean="0"/>
                <a:t>where</a:t>
              </a:r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pPr algn="ctr"/>
              <a:r>
                <a:rPr lang="fr-FR" sz="1400" dirty="0" smtClean="0"/>
                <a:t>(at the time of the excitation)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/>
                <p:cNvSpPr txBox="1"/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m:rPr>
                                <m:sty m:val="p"/>
                              </m:rPr>
                              <a:rPr lang="fr-FR" b="0" i="1" smtClean="0">
                                <a:latin typeface="Cambria Math"/>
                              </a:rPr>
                              <m:t>i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𝑙𝑎𝑠𝑒𝑟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e 17"/>
          <p:cNvGrpSpPr/>
          <p:nvPr/>
        </p:nvGrpSpPr>
        <p:grpSpPr>
          <a:xfrm>
            <a:off x="5598805" y="1639797"/>
            <a:ext cx="1654556" cy="764004"/>
            <a:chOff x="6001779" y="5085184"/>
            <a:chExt cx="1654556" cy="764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𝑓𝑎𝑐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6</m:t>
                            </m:r>
                          </m:deg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r>
                          <a:rPr lang="fr-FR" b="0" i="1" smtClean="0">
                            <a:latin typeface="Cambria Math"/>
                          </a:rPr>
                          <m:t>&gt;</m:t>
                        </m:r>
                        <m:r>
                          <a:rPr lang="fr-FR" b="0" i="1" smtClean="0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/>
          <p:cNvGrpSpPr/>
          <p:nvPr/>
        </p:nvGrpSpPr>
        <p:grpSpPr>
          <a:xfrm>
            <a:off x="1174500" y="2780928"/>
            <a:ext cx="2605412" cy="3027611"/>
            <a:chOff x="590249" y="2564904"/>
            <a:chExt cx="2605412" cy="302761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49" y="2564904"/>
              <a:ext cx="2605412" cy="302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611560" y="2564904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54968" y="4614"/>
            <a:ext cx="8229600" cy="490065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Facilitated Excitation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8" y="1412776"/>
            <a:ext cx="3623802" cy="2476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𝐸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bSup>
                        </m:e>
                      </m:nary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Repulsive van der </a:t>
                </a:r>
                <a:r>
                  <a:rPr lang="fr-FR" dirty="0" err="1" smtClean="0"/>
                  <a:t>Waals</a:t>
                </a:r>
                <a:r>
                  <a:rPr lang="fr-FR" dirty="0" smtClean="0"/>
                  <a:t> interaction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/>
                  <a:t>t</a:t>
                </a:r>
                <a:r>
                  <a:rPr lang="fr-FR" dirty="0" smtClean="0"/>
                  <a:t>he Rydberg cloud "</a:t>
                </a:r>
                <a:r>
                  <a:rPr lang="fr-FR" dirty="0" err="1" smtClean="0"/>
                  <a:t>explodes</a:t>
                </a:r>
                <a:r>
                  <a:rPr lang="fr-FR" dirty="0" smtClean="0"/>
                  <a:t>"</a:t>
                </a:r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211" t="-4717" r="-121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film_nuage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484784"/>
            <a:ext cx="4206619" cy="315496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4860032" y="5085184"/>
            <a:ext cx="374441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landscape</a:t>
            </a:r>
            <a:r>
              <a:rPr lang="fr-FR" dirty="0" smtClean="0"/>
              <a:t> changes in a few </a:t>
            </a:r>
            <a:r>
              <a:rPr lang="fr-FR" dirty="0" err="1" smtClean="0"/>
              <a:t>tens</a:t>
            </a:r>
            <a:r>
              <a:rPr lang="fr-FR" dirty="0" smtClean="0"/>
              <a:t> of </a:t>
            </a:r>
            <a:r>
              <a:rPr lang="fr-FR" dirty="0" err="1" smtClean="0"/>
              <a:t>microseconds</a:t>
            </a:r>
            <a:r>
              <a:rPr lang="fr-FR" dirty="0" smtClean="0"/>
              <a:t> !</a:t>
            </a:r>
            <a:endParaRPr lang="en-US" dirty="0"/>
          </a:p>
        </p:txBody>
      </p:sp>
      <p:sp>
        <p:nvSpPr>
          <p:cNvPr id="8" name="Titre 7"/>
          <p:cNvSpPr>
            <a:spLocks noGrp="1"/>
          </p:cNvSpPr>
          <p:nvPr>
            <p:ph type="title" idx="4294967295"/>
          </p:nvPr>
        </p:nvSpPr>
        <p:spPr>
          <a:xfrm>
            <a:off x="374848" y="0"/>
            <a:ext cx="8229600" cy="46268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Cloud Explosion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3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 mouvement des atomes de Rydberg en interaction …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9540552" y="207287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Attention, ça bouge : PRL, travaux ENS avant déménagement !</a:t>
            </a:r>
            <a:endParaRPr lang="en-US" dirty="0"/>
          </a:p>
        </p:txBody>
      </p:sp>
      <p:grpSp>
        <p:nvGrpSpPr>
          <p:cNvPr id="8" name="Groupe 174"/>
          <p:cNvGrpSpPr>
            <a:grpSpLocks noChangeAspect="1"/>
          </p:cNvGrpSpPr>
          <p:nvPr/>
        </p:nvGrpSpPr>
        <p:grpSpPr bwMode="auto">
          <a:xfrm>
            <a:off x="5508104" y="852238"/>
            <a:ext cx="2704157" cy="2144714"/>
            <a:chOff x="2594921" y="3155388"/>
            <a:chExt cx="3921295" cy="3109839"/>
          </a:xfrm>
        </p:grpSpPr>
        <p:grpSp>
          <p:nvGrpSpPr>
            <p:cNvPr id="10" name="Groupe 6"/>
            <p:cNvGrpSpPr>
              <a:grpSpLocks/>
            </p:cNvGrpSpPr>
            <p:nvPr/>
          </p:nvGrpSpPr>
          <p:grpSpPr bwMode="auto">
            <a:xfrm>
              <a:off x="2788107" y="3495983"/>
              <a:ext cx="3393267" cy="2525128"/>
              <a:chOff x="5792359" y="2447873"/>
              <a:chExt cx="2136232" cy="1589695"/>
            </a:xfrm>
          </p:grpSpPr>
          <p:sp>
            <p:nvSpPr>
              <p:cNvPr id="34" name="Ellipse 33"/>
              <p:cNvSpPr/>
              <p:nvPr/>
            </p:nvSpPr>
            <p:spPr>
              <a:xfrm rot="16200000">
                <a:off x="6405339" y="340673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 rot="16200000">
                <a:off x="7614679" y="3826472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 rot="16200000">
                <a:off x="5792674" y="3511666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 rot="16200000">
                <a:off x="6432325" y="312690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 rot="16200000">
                <a:off x="6277409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 rot="16200000">
                <a:off x="5873630" y="303196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 rot="16200000">
                <a:off x="5916607" y="390142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 rot="16200000">
                <a:off x="6201451" y="367456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 rot="16200000">
                <a:off x="7074974" y="316387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 rot="16200000">
                <a:off x="7328835" y="347169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 rot="16200000">
                <a:off x="7856547" y="296600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 rot="16200000">
                <a:off x="7508737" y="326081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 rot="16200000">
                <a:off x="7200905" y="396538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 rot="16200000">
                <a:off x="6083515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 rot="16200000">
                <a:off x="6596236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 rot="16200000">
                <a:off x="7447771" y="283308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0" name="Ellipse 49"/>
              <p:cNvSpPr/>
              <p:nvPr/>
            </p:nvSpPr>
            <p:spPr>
              <a:xfrm rot="16200000">
                <a:off x="6696181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 rot="16200000">
                <a:off x="6982025" y="343671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 rot="16200000">
                <a:off x="7093964" y="262321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 rot="16200000">
                <a:off x="6776137" y="393340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 rot="16200000">
                <a:off x="6787131" y="315388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 rot="16200000">
                <a:off x="6714171" y="3499673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</p:grpSp>
        <p:cxnSp>
          <p:nvCxnSpPr>
            <p:cNvPr id="11" name="Connecteur droit avec flèche 10"/>
            <p:cNvCxnSpPr/>
            <p:nvPr/>
          </p:nvCxnSpPr>
          <p:spPr>
            <a:xfrm flipV="1">
              <a:off x="6181238" y="4217401"/>
              <a:ext cx="334978" cy="12699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5673216" y="4844448"/>
              <a:ext cx="508022" cy="31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V="1">
              <a:off x="4939760" y="4579342"/>
              <a:ext cx="373079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V="1">
              <a:off x="5514460" y="3850696"/>
              <a:ext cx="396892" cy="27780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4946110" y="3355408"/>
              <a:ext cx="198447" cy="41750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H="1" flipV="1">
              <a:off x="3918953" y="3155388"/>
              <a:ext cx="177808" cy="34130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2983875" y="3249049"/>
              <a:ext cx="274650" cy="2825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V="1">
              <a:off x="4320608" y="3945944"/>
              <a:ext cx="114305" cy="22700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4457139" y="4401546"/>
              <a:ext cx="114305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4160264" y="5281000"/>
              <a:ext cx="120655" cy="2587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>
              <a:off x="4792116" y="5171465"/>
              <a:ext cx="176220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5343002" y="5206389"/>
              <a:ext cx="458808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797047" y="5804863"/>
              <a:ext cx="214322" cy="21589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5120743" y="6020758"/>
              <a:ext cx="107955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4265043" y="5969959"/>
              <a:ext cx="117480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>
              <a:off x="2899734" y="5898523"/>
              <a:ext cx="117480" cy="36670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H="1" flipV="1">
              <a:off x="2594921" y="4953983"/>
              <a:ext cx="217496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flipH="1">
              <a:off x="2704463" y="4479331"/>
              <a:ext cx="217497" cy="15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>
              <a:off x="3529999" y="5558806"/>
              <a:ext cx="101604" cy="2206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 flipV="1">
              <a:off x="3307739" y="5019069"/>
              <a:ext cx="454045" cy="714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>
              <a:off x="3407756" y="4652365"/>
              <a:ext cx="412768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 flipV="1">
              <a:off x="3229949" y="3963407"/>
              <a:ext cx="327039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ustomShape 36"/>
          <p:cNvSpPr/>
          <p:nvPr/>
        </p:nvSpPr>
        <p:spPr>
          <a:xfrm>
            <a:off x="755576" y="2971830"/>
            <a:ext cx="35433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lnSpc>
                <a:spcPct val="100000"/>
              </a:lnSpc>
            </a:pP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[1] R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. Teixeira et </a:t>
            </a: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al,  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PRL 115, 013001 (2015)  </a:t>
            </a:r>
            <a:endParaRPr lang="en-US" sz="140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38263" y="1349466"/>
                <a:ext cx="3960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répulsives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mouvement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 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3" y="1349466"/>
                <a:ext cx="396044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3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D:\Documents Tigrane\manuscrit-git\soutenance\figures\24_rue_Lhomo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06" y="4309065"/>
            <a:ext cx="3547039" cy="187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95283" y="1964356"/>
            <a:ext cx="324640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Expériences menées à l'ENS [1] :</a:t>
            </a:r>
          </a:p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 µs max. avant désordre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6798281" y="4977171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08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549448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91680" y="620688"/>
            <a:ext cx="51625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Laser excitation </a:t>
            </a:r>
            <a:r>
              <a:rPr lang="fr-FR" dirty="0" err="1" smtClean="0"/>
              <a:t>spectra</a:t>
            </a:r>
            <a:r>
              <a:rPr lang="fr-FR" dirty="0" smtClean="0"/>
              <a:t> :</a:t>
            </a:r>
          </a:p>
          <a:p>
            <a:r>
              <a:rPr lang="fr-FR" dirty="0" err="1" smtClean="0"/>
              <a:t>vary</a:t>
            </a:r>
            <a:r>
              <a:rPr lang="fr-FR" dirty="0" smtClean="0"/>
              <a:t> laser </a:t>
            </a:r>
            <a:r>
              <a:rPr lang="fr-FR" dirty="0" err="1" smtClean="0"/>
              <a:t>detuning</a:t>
            </a:r>
            <a:r>
              <a:rPr lang="fr-FR" dirty="0" smtClean="0"/>
              <a:t> for </a:t>
            </a:r>
            <a:r>
              <a:rPr lang="fr-FR" dirty="0" err="1" smtClean="0"/>
              <a:t>different</a:t>
            </a:r>
            <a:r>
              <a:rPr lang="fr-FR" dirty="0" smtClean="0"/>
              <a:t> laser pulse durations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7504" y="2125306"/>
            <a:ext cx="3168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"saturation" </a:t>
            </a:r>
            <a:r>
              <a:rPr lang="fr-FR" dirty="0" err="1" smtClean="0"/>
              <a:t>effect</a:t>
            </a:r>
            <a:r>
              <a:rPr lang="fr-FR" dirty="0" smtClean="0"/>
              <a:t> on </a:t>
            </a:r>
            <a:r>
              <a:rPr lang="fr-FR" dirty="0" err="1" smtClean="0"/>
              <a:t>resonance</a:t>
            </a:r>
            <a:r>
              <a:rPr lang="fr-FR" dirty="0" smtClean="0"/>
              <a:t> due to </a:t>
            </a:r>
            <a:r>
              <a:rPr lang="fr-FR" dirty="0" err="1" smtClean="0"/>
              <a:t>dipole</a:t>
            </a:r>
            <a:r>
              <a:rPr lang="fr-FR" dirty="0" smtClean="0"/>
              <a:t> </a:t>
            </a:r>
            <a:r>
              <a:rPr lang="fr-FR" dirty="0" err="1" smtClean="0"/>
              <a:t>blockade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enhancement</a:t>
            </a:r>
            <a:r>
              <a:rPr lang="fr-FR" dirty="0" smtClean="0"/>
              <a:t> of excitations for </a:t>
            </a:r>
            <a:r>
              <a:rPr lang="fr-FR" dirty="0" err="1" smtClean="0"/>
              <a:t>blue</a:t>
            </a:r>
            <a:r>
              <a:rPr lang="fr-FR" dirty="0" smtClean="0"/>
              <a:t> </a:t>
            </a:r>
            <a:r>
              <a:rPr lang="fr-FR" dirty="0" err="1" smtClean="0"/>
              <a:t>detunings</a:t>
            </a:r>
            <a:r>
              <a:rPr lang="fr-FR" dirty="0" smtClean="0"/>
              <a:t> due to </a:t>
            </a:r>
            <a:r>
              <a:rPr lang="fr-FR" dirty="0" err="1" smtClean="0"/>
              <a:t>facilitated</a:t>
            </a:r>
            <a:r>
              <a:rPr lang="fr-FR" dirty="0" smtClean="0"/>
              <a:t> excitation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131840" y="5157192"/>
            <a:ext cx="432048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Good to </a:t>
            </a:r>
            <a:r>
              <a:rPr lang="fr-FR" dirty="0" err="1" smtClean="0"/>
              <a:t>highlight</a:t>
            </a:r>
            <a:r>
              <a:rPr lang="fr-FR" dirty="0" smtClean="0"/>
              <a:t> the </a:t>
            </a:r>
            <a:r>
              <a:rPr lang="fr-FR" dirty="0" err="1" smtClean="0"/>
              <a:t>effect</a:t>
            </a:r>
            <a:r>
              <a:rPr lang="fr-FR" dirty="0" smtClean="0"/>
              <a:t> of interactions on the excitation of a dense cloud</a:t>
            </a:r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Laser Spectroscopy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0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23528" y="1196752"/>
            <a:ext cx="316835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Incoherent</a:t>
            </a:r>
            <a:r>
              <a:rPr lang="fr-FR" dirty="0" smtClean="0"/>
              <a:t> </a:t>
            </a:r>
            <a:r>
              <a:rPr lang="fr-FR" dirty="0" err="1" smtClean="0"/>
              <a:t>numerical</a:t>
            </a:r>
            <a:r>
              <a:rPr lang="fr-FR" dirty="0" smtClean="0"/>
              <a:t> model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Monte Carlo </a:t>
            </a:r>
            <a:r>
              <a:rPr lang="fr-FR" dirty="0" err="1" smtClean="0"/>
              <a:t>calculation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Excitation rate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atom</a:t>
            </a:r>
            <a:r>
              <a:rPr lang="fr-FR" dirty="0" smtClean="0"/>
              <a:t>, </a:t>
            </a:r>
            <a:r>
              <a:rPr lang="fr-FR" dirty="0" err="1" smtClean="0"/>
              <a:t>depends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van der </a:t>
            </a:r>
            <a:r>
              <a:rPr lang="fr-FR" dirty="0" err="1" smtClean="0"/>
              <a:t>Waals</a:t>
            </a:r>
            <a:r>
              <a:rPr lang="fr-FR" dirty="0" smtClean="0"/>
              <a:t>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experimental</a:t>
            </a:r>
            <a:r>
              <a:rPr lang="fr-FR" dirty="0" smtClean="0"/>
              <a:t> data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951820" y="4870901"/>
            <a:ext cx="324036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Extract</a:t>
            </a:r>
            <a:r>
              <a:rPr lang="fr-FR" dirty="0" smtClean="0"/>
              <a:t> extra information</a:t>
            </a:r>
            <a:br>
              <a:rPr lang="fr-FR" dirty="0" smtClean="0"/>
            </a:br>
            <a:r>
              <a:rPr lang="fr-FR" dirty="0" smtClean="0"/>
              <a:t>at short laser pulse durations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68760"/>
            <a:ext cx="5011688" cy="302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a Numerical Model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47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56792"/>
            <a:ext cx="509678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251520" y="764704"/>
            <a:ext cx="5112568" cy="1359866"/>
            <a:chOff x="107504" y="476672"/>
            <a:chExt cx="5112568" cy="1359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/>
                <p:cNvSpPr txBox="1"/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sz="1400" b="0" i="0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1400" b="0" i="0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−1)</m:t>
                            </m:r>
                          </m:den>
                        </m:f>
                        <m:r>
                          <a:rPr lang="fr-FR" sz="1400" b="0" i="0" smtClean="0">
                            <a:latin typeface="Cambria Math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d>
                              <m:dPr>
                                <m:begChr m:val="〈"/>
                                <m:endChr m:val="〉"/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ZoneText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08411" r="-14534" b="-1523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ZoneTexte 4"/>
            <p:cNvSpPr txBox="1"/>
            <p:nvPr/>
          </p:nvSpPr>
          <p:spPr>
            <a:xfrm>
              <a:off x="107504" y="476672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Extract info on spatial distribution </a:t>
              </a:r>
              <a:r>
                <a:rPr lang="fr-FR" dirty="0" err="1" smtClean="0"/>
                <a:t>from</a:t>
              </a:r>
              <a:r>
                <a:rPr lang="fr-FR" dirty="0" smtClean="0"/>
                <a:t> simulations : radial distribution </a:t>
              </a:r>
              <a:r>
                <a:rPr lang="fr-FR" dirty="0" err="1" smtClean="0"/>
                <a:t>function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Confirms the </a:t>
                </a:r>
                <a:r>
                  <a:rPr lang="fr-FR" dirty="0" err="1" smtClean="0"/>
                  <a:t>expected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: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"saturation" due to </a:t>
                </a:r>
                <a:r>
                  <a:rPr lang="fr-FR" dirty="0" err="1" smtClean="0"/>
                  <a:t>blockade</a:t>
                </a:r>
                <a:endParaRPr lang="fr-FR" dirty="0" smtClean="0"/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Rydberg cloud </a:t>
                </a:r>
                <a:r>
                  <a:rPr lang="fr-FR" dirty="0" err="1" smtClean="0"/>
                  <a:t>much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bigger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   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ground</a:t>
                </a:r>
                <a:r>
                  <a:rPr lang="fr-FR" dirty="0" smtClean="0"/>
                  <a:t> state cloud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 </a:t>
                </a:r>
                <a:r>
                  <a:rPr lang="fr-FR" dirty="0" err="1" smtClean="0"/>
                  <a:t>radii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</a:t>
                </a:r>
                <a:r>
                  <a:rPr lang="fr-FR" dirty="0" err="1" smtClean="0"/>
                  <a:t>facilitated</a:t>
                </a:r>
                <a:r>
                  <a:rPr lang="fr-FR" dirty="0" smtClean="0"/>
                  <a:t>" </a:t>
                </a:r>
                <a:r>
                  <a:rPr lang="fr-FR" dirty="0" err="1" smtClean="0"/>
                  <a:t>clouds</a:t>
                </a:r>
                <a:r>
                  <a:rPr lang="fr-FR" dirty="0" smtClean="0"/>
                  <a:t> end up </a:t>
                </a:r>
                <a:r>
                  <a:rPr lang="fr-FR" dirty="0" err="1" smtClean="0"/>
                  <a:t>saturating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too</a:t>
                </a:r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blipFill rotWithShape="1">
                <a:blip r:embed="rId6"/>
                <a:stretch>
                  <a:fillRect l="-1657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re 11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Spatial Distribution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62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3130"/>
            <a:ext cx="6048672" cy="333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53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14785"/>
            <a:ext cx="2529959" cy="213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Prepare a 60S Rydberg cloud and </a:t>
                </a:r>
                <a:r>
                  <a:rPr lang="fr-FR" dirty="0" err="1" smtClean="0"/>
                  <a:t>wait</a:t>
                </a:r>
                <a:r>
                  <a:rPr lang="fr-FR" dirty="0" smtClean="0"/>
                  <a:t> an </a:t>
                </a:r>
                <a:r>
                  <a:rPr lang="fr-FR" dirty="0" err="1" smtClean="0"/>
                  <a:t>arbitrary</a:t>
                </a:r>
                <a:r>
                  <a:rPr lang="fr-FR" dirty="0" smtClean="0"/>
                  <a:t> expansion </a:t>
                </a:r>
                <a:r>
                  <a:rPr lang="fr-FR" dirty="0" err="1" smtClean="0"/>
                  <a:t>delay</a:t>
                </a:r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Transfer a few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57s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detuning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Count the </a:t>
                </a:r>
                <a:r>
                  <a:rPr lang="fr-FR" dirty="0" err="1" smtClean="0"/>
                  <a:t>transfer</a:t>
                </a:r>
                <a:r>
                  <a:rPr lang="fr-FR" dirty="0" smtClean="0"/>
                  <a:t> rate 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r>
                  <a:rPr lang="fr-FR" dirty="0" smtClean="0"/>
                  <a:t> to </a:t>
                </a:r>
                <a:r>
                  <a:rPr lang="fr-FR" dirty="0" err="1" smtClean="0"/>
                  <a:t>get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distribution </a:t>
                </a:r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6"/>
              <p:cNvSpPr txBox="1"/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/>
                      </a:rPr>
                      <m:t>Δ</m:t>
                    </m:r>
                    <m:sSup>
                      <m:sSup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/>
                          </a:rPr>
                          <m:t>𝜈</m:t>
                        </m:r>
                      </m:e>
                      <m:sup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fr-FR" sz="2400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FR" sz="2400" dirty="0" smtClean="0"/>
                  <a:t>  </a:t>
                </a:r>
                <a:endParaRPr lang="fr-FR" sz="2400" dirty="0"/>
              </a:p>
            </p:txBody>
          </p:sp>
        </mc:Choice>
        <mc:Fallback xmlns="">
          <p:sp>
            <p:nvSpPr>
              <p:cNvPr id="14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Microwave Spectroscopy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3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23528" y="980728"/>
            <a:ext cx="8298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Investigate</a:t>
            </a:r>
            <a:r>
              <a:rPr lang="fr-FR" dirty="0"/>
              <a:t> excitation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characteristic</a:t>
            </a:r>
            <a:r>
              <a:rPr lang="fr-FR" dirty="0"/>
              <a:t> distances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blockade</a:t>
            </a:r>
            <a:r>
              <a:rPr lang="fr-FR" dirty="0"/>
              <a:t> </a:t>
            </a:r>
            <a:r>
              <a:rPr lang="fr-FR" dirty="0" err="1"/>
              <a:t>regime</a:t>
            </a:r>
            <a:r>
              <a:rPr lang="fr-FR" dirty="0"/>
              <a:t> at </a:t>
            </a:r>
            <a:r>
              <a:rPr lang="fr-FR" dirty="0" err="1"/>
              <a:t>resonance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facilitation </a:t>
            </a:r>
            <a:r>
              <a:rPr lang="fr-FR" dirty="0" err="1"/>
              <a:t>regime</a:t>
            </a:r>
            <a:r>
              <a:rPr lang="fr-FR" dirty="0"/>
              <a:t> off </a:t>
            </a:r>
            <a:r>
              <a:rPr lang="fr-FR" dirty="0" err="1" smtClean="0"/>
              <a:t>resonance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cloud explosion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 err="1" smtClean="0"/>
              <a:t>repulsive</a:t>
            </a:r>
            <a:r>
              <a:rPr lang="fr-FR" dirty="0" smtClean="0"/>
              <a:t> interactions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/>
              <a:t>with</a:t>
            </a:r>
            <a:r>
              <a:rPr lang="fr-FR" dirty="0"/>
              <a:t> simple </a:t>
            </a:r>
            <a:r>
              <a:rPr lang="fr-FR" dirty="0" smtClean="0"/>
              <a:t>Monte Carlo </a:t>
            </a:r>
            <a:r>
              <a:rPr lang="fr-FR" dirty="0" err="1" smtClean="0"/>
              <a:t>incoherent</a:t>
            </a:r>
            <a:r>
              <a:rPr lang="fr-FR" dirty="0" smtClean="0"/>
              <a:t> model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Witness</a:t>
            </a:r>
            <a:r>
              <a:rPr lang="fr-FR" dirty="0" smtClean="0"/>
              <a:t> and </a:t>
            </a:r>
            <a:r>
              <a:rPr lang="fr-FR" dirty="0" err="1" smtClean="0"/>
              <a:t>characterize</a:t>
            </a:r>
            <a:r>
              <a:rPr lang="fr-FR" dirty="0" smtClean="0"/>
              <a:t> excitation of </a:t>
            </a:r>
            <a:r>
              <a:rPr lang="fr-FR" dirty="0" err="1" smtClean="0"/>
              <a:t>correlated</a:t>
            </a:r>
            <a:r>
              <a:rPr lang="fr-FR" dirty="0" smtClean="0"/>
              <a:t> ensembles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/>
              <a:t>i</a:t>
            </a:r>
            <a:r>
              <a:rPr lang="fr-FR" dirty="0" smtClean="0"/>
              <a:t>nteraction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Witness</a:t>
            </a:r>
            <a:r>
              <a:rPr lang="fr-FR" dirty="0"/>
              <a:t> and </a:t>
            </a:r>
            <a:r>
              <a:rPr lang="fr-FR" dirty="0" err="1"/>
              <a:t>characterize</a:t>
            </a:r>
            <a:r>
              <a:rPr lang="fr-FR" dirty="0"/>
              <a:t> Rydberg cloud expansion : breakdown of the </a:t>
            </a:r>
            <a:r>
              <a:rPr lang="fr-FR" dirty="0" err="1"/>
              <a:t>frozen</a:t>
            </a:r>
            <a:r>
              <a:rPr lang="fr-FR" dirty="0"/>
              <a:t> </a:t>
            </a:r>
            <a:r>
              <a:rPr lang="fr-FR" dirty="0" err="1"/>
              <a:t>gas</a:t>
            </a:r>
            <a:r>
              <a:rPr lang="fr-FR" dirty="0"/>
              <a:t> approximation </a:t>
            </a:r>
            <a:r>
              <a:rPr lang="fr-FR" dirty="0" err="1"/>
              <a:t>within</a:t>
            </a:r>
            <a:r>
              <a:rPr lang="fr-FR" dirty="0"/>
              <a:t> a few </a:t>
            </a:r>
            <a:r>
              <a:rPr lang="fr-FR" dirty="0" err="1"/>
              <a:t>tens</a:t>
            </a:r>
            <a:r>
              <a:rPr lang="fr-FR" dirty="0"/>
              <a:t> of </a:t>
            </a:r>
            <a:r>
              <a:rPr lang="fr-FR" dirty="0" smtClean="0"/>
              <a:t>µs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683568" y="4293096"/>
            <a:ext cx="7056784" cy="804941"/>
            <a:chOff x="917888" y="4784299"/>
            <a:chExt cx="7056784" cy="804941"/>
          </a:xfrm>
          <a:solidFill>
            <a:schemeClr val="bg1"/>
          </a:solidFill>
        </p:grpSpPr>
        <p:sp>
          <p:nvSpPr>
            <p:cNvPr id="15" name="Rectangle à coins arrondis 14"/>
            <p:cNvSpPr/>
            <p:nvPr/>
          </p:nvSpPr>
          <p:spPr>
            <a:xfrm>
              <a:off x="1080160" y="4941168"/>
              <a:ext cx="6894512" cy="648072"/>
            </a:xfrm>
            <a:prstGeom prst="roundRect">
              <a:avLst/>
            </a:prstGeom>
            <a:grp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 err="1" smtClean="0">
                  <a:solidFill>
                    <a:schemeClr val="tx1"/>
                  </a:solidFill>
                </a:rPr>
                <a:t>Coherent</a:t>
              </a:r>
              <a:r>
                <a:rPr lang="fr-FR" sz="2000" dirty="0" smtClean="0">
                  <a:solidFill>
                    <a:schemeClr val="tx1"/>
                  </a:solidFill>
                </a:rPr>
                <a:t> transport of an excitation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along</a:t>
              </a:r>
              <a:r>
                <a:rPr lang="fr-FR" sz="2000" dirty="0" smtClean="0">
                  <a:solidFill>
                    <a:schemeClr val="tx1"/>
                  </a:solidFill>
                </a:rPr>
                <a:t> a 1D Rydberg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chain</a:t>
              </a:r>
              <a:r>
                <a:rPr lang="fr-FR" sz="2000" dirty="0" smtClean="0">
                  <a:solidFill>
                    <a:schemeClr val="tx1"/>
                  </a:solidFill>
                </a:rPr>
                <a:t> ?</a:t>
              </a:r>
              <a:endParaRPr lang="fr-F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eur en angle 15"/>
            <p:cNvCxnSpPr/>
            <p:nvPr/>
          </p:nvCxnSpPr>
          <p:spPr>
            <a:xfrm rot="16200000" flipH="1">
              <a:off x="835849" y="4866338"/>
              <a:ext cx="488622" cy="324544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ZoneTexte 16"/>
          <p:cNvSpPr txBox="1"/>
          <p:nvPr/>
        </p:nvSpPr>
        <p:spPr>
          <a:xfrm>
            <a:off x="4211960" y="5497273"/>
            <a:ext cx="3900133" cy="7831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Develop</a:t>
            </a:r>
            <a:r>
              <a:rPr lang="fr-FR" sz="2000" b="1" dirty="0" smtClean="0"/>
              <a:t> a Quantum Simulator 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on Rydberg </a:t>
            </a:r>
            <a:r>
              <a:rPr lang="fr-FR" sz="2000" b="1" dirty="0" err="1" smtClean="0"/>
              <a:t>Atoms</a:t>
            </a:r>
            <a:endParaRPr lang="fr-FR" sz="2000" b="1" dirty="0"/>
          </a:p>
        </p:txBody>
      </p:sp>
      <p:cxnSp>
        <p:nvCxnSpPr>
          <p:cNvPr id="18" name="Connecteur en angle 17"/>
          <p:cNvCxnSpPr/>
          <p:nvPr/>
        </p:nvCxnSpPr>
        <p:spPr>
          <a:xfrm rot="16200000" flipH="1">
            <a:off x="3978337" y="5414416"/>
            <a:ext cx="452007" cy="36004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re 2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Conclusions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3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Motivation :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new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platform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for quantum simulation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7504" y="787930"/>
            <a:ext cx="50562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Many</a:t>
            </a:r>
            <a:r>
              <a:rPr lang="fr-FR" dirty="0" smtClean="0"/>
              <a:t> quantum </a:t>
            </a:r>
            <a:r>
              <a:rPr lang="fr-FR" dirty="0" err="1" smtClean="0"/>
              <a:t>problems</a:t>
            </a:r>
            <a:r>
              <a:rPr lang="fr-FR" dirty="0" smtClean="0"/>
              <a:t> are :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unsolvable</a:t>
            </a:r>
            <a:r>
              <a:rPr lang="fr-FR" dirty="0" smtClean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classical</a:t>
            </a:r>
            <a:r>
              <a:rPr lang="fr-FR" dirty="0"/>
              <a:t> computers or </a:t>
            </a:r>
            <a:r>
              <a:rPr lang="fr-FR" dirty="0" smtClean="0"/>
              <a:t>super-computers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hard </a:t>
            </a:r>
            <a:r>
              <a:rPr lang="fr-FR" dirty="0"/>
              <a:t>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 smtClean="0"/>
              <a:t>experimentally</a:t>
            </a:r>
            <a:endParaRPr lang="fr-FR" dirty="0"/>
          </a:p>
          <a:p>
            <a:r>
              <a:rPr lang="fr-FR" sz="1600" dirty="0" err="1" smtClean="0"/>
              <a:t>e.g</a:t>
            </a:r>
            <a:r>
              <a:rPr lang="fr-FR" sz="1600" dirty="0" smtClean="0"/>
              <a:t> : quantum </a:t>
            </a:r>
            <a:r>
              <a:rPr lang="fr-FR" sz="1600" dirty="0"/>
              <a:t>phase transitions, </a:t>
            </a:r>
            <a:r>
              <a:rPr lang="fr-FR" sz="1600" dirty="0" err="1"/>
              <a:t>high-Tc</a:t>
            </a:r>
            <a:r>
              <a:rPr lang="fr-FR" sz="1600" dirty="0"/>
              <a:t> </a:t>
            </a:r>
            <a:r>
              <a:rPr lang="fr-FR" sz="1600" dirty="0" err="1" smtClean="0"/>
              <a:t>superconductivity</a:t>
            </a:r>
            <a:r>
              <a:rPr lang="fr-FR" sz="1600" dirty="0"/>
              <a:t>, </a:t>
            </a:r>
            <a:r>
              <a:rPr lang="fr-FR" sz="1600" dirty="0" err="1"/>
              <a:t>localization</a:t>
            </a:r>
            <a:r>
              <a:rPr lang="fr-FR" sz="1600" dirty="0"/>
              <a:t>, quantum </a:t>
            </a:r>
            <a:r>
              <a:rPr lang="fr-FR" sz="1600" dirty="0" err="1" smtClean="0"/>
              <a:t>random</a:t>
            </a:r>
            <a:r>
              <a:rPr lang="fr-FR" sz="1600" dirty="0" smtClean="0"/>
              <a:t> </a:t>
            </a:r>
            <a:r>
              <a:rPr lang="fr-FR" sz="1600" dirty="0" err="1"/>
              <a:t>walks</a:t>
            </a:r>
            <a:r>
              <a:rPr lang="fr-FR" sz="1600" dirty="0"/>
              <a:t>, etc.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79512" y="3621022"/>
            <a:ext cx="482453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Feynman’s</a:t>
            </a:r>
            <a:r>
              <a:rPr lang="fr-FR" dirty="0" smtClean="0"/>
              <a:t> </a:t>
            </a:r>
            <a:r>
              <a:rPr lang="fr-FR" dirty="0" err="1" smtClean="0"/>
              <a:t>idea</a:t>
            </a:r>
            <a:r>
              <a:rPr lang="fr-FR" dirty="0" smtClean="0"/>
              <a:t> (1982) : have one quantum system </a:t>
            </a:r>
            <a:r>
              <a:rPr lang="fr-FR" dirty="0" err="1" smtClean="0"/>
              <a:t>simulate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full </a:t>
            </a:r>
            <a:r>
              <a:rPr lang="fr-FR" dirty="0" err="1" smtClean="0"/>
              <a:t>experimental</a:t>
            </a:r>
            <a:r>
              <a:rPr lang="fr-FR" dirty="0" smtClean="0"/>
              <a:t> control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preserve</a:t>
            </a:r>
            <a:r>
              <a:rPr lang="fr-FR" dirty="0" smtClean="0"/>
              <a:t> relevant </a:t>
            </a:r>
            <a:r>
              <a:rPr lang="fr-FR" dirty="0" err="1" smtClean="0"/>
              <a:t>properties</a:t>
            </a:r>
            <a:r>
              <a:rPr lang="fr-FR" dirty="0" smtClean="0"/>
              <a:t> of original system</a:t>
            </a:r>
            <a:endParaRPr lang="en-US" dirty="0"/>
          </a:p>
        </p:txBody>
      </p:sp>
      <p:grpSp>
        <p:nvGrpSpPr>
          <p:cNvPr id="128" name="Groupe 127"/>
          <p:cNvGrpSpPr/>
          <p:nvPr/>
        </p:nvGrpSpPr>
        <p:grpSpPr>
          <a:xfrm>
            <a:off x="5230468" y="356659"/>
            <a:ext cx="3734020" cy="6108052"/>
            <a:chOff x="4827047" y="267494"/>
            <a:chExt cx="3734020" cy="462126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4419428" y="747121"/>
              <a:ext cx="4549257" cy="37340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4851434" y="267494"/>
              <a:ext cx="1808798" cy="1628152"/>
              <a:chOff x="2934006" y="845088"/>
              <a:chExt cx="1808798" cy="1628152"/>
            </a:xfrm>
          </p:grpSpPr>
          <p:pic>
            <p:nvPicPr>
              <p:cNvPr id="24" name="Picture 3" descr="ion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006" y="1071160"/>
                <a:ext cx="180879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" name="ZoneTexte 15"/>
              <p:cNvSpPr txBox="1"/>
              <p:nvPr/>
            </p:nvSpPr>
            <p:spPr>
              <a:xfrm>
                <a:off x="3344629" y="845088"/>
                <a:ext cx="98469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Trapped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ions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4870008" y="1923678"/>
              <a:ext cx="1771650" cy="1440160"/>
              <a:chOff x="2952580" y="2566071"/>
              <a:chExt cx="1771650" cy="1440160"/>
            </a:xfrm>
          </p:grpSpPr>
          <p:pic>
            <p:nvPicPr>
              <p:cNvPr id="27" name="Picture 1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2580" y="2798461"/>
                <a:ext cx="1771650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3347864" y="2566071"/>
                <a:ext cx="932050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Atom-cavity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" name="Groupe 2"/>
            <p:cNvGrpSpPr/>
            <p:nvPr/>
          </p:nvGrpSpPr>
          <p:grpSpPr>
            <a:xfrm>
              <a:off x="6659554" y="278527"/>
              <a:ext cx="1872208" cy="1610872"/>
              <a:chOff x="4860032" y="862368"/>
              <a:chExt cx="1872208" cy="1610872"/>
            </a:xfrm>
          </p:grpSpPr>
          <p:pic>
            <p:nvPicPr>
              <p:cNvPr id="25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940" y="1071160"/>
                <a:ext cx="176688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" name="ZoneTexte 17"/>
              <p:cNvSpPr txBox="1"/>
              <p:nvPr/>
            </p:nvSpPr>
            <p:spPr>
              <a:xfrm>
                <a:off x="4860032" y="862368"/>
                <a:ext cx="1872208" cy="20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err="1" smtClean="0">
                    <a:solidFill>
                      <a:srgbClr val="002060"/>
                    </a:solidFill>
                  </a:rPr>
                  <a:t>Superconducting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circuits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" name="Groupe 1"/>
            <p:cNvGrpSpPr/>
            <p:nvPr/>
          </p:nvGrpSpPr>
          <p:grpSpPr>
            <a:xfrm>
              <a:off x="6561770" y="1937784"/>
              <a:ext cx="1999297" cy="1498062"/>
              <a:chOff x="6685523" y="905248"/>
              <a:chExt cx="1999297" cy="1498062"/>
            </a:xfrm>
          </p:grpSpPr>
          <p:grpSp>
            <p:nvGrpSpPr>
              <p:cNvPr id="28" name="Group 6"/>
              <p:cNvGrpSpPr/>
              <p:nvPr/>
            </p:nvGrpSpPr>
            <p:grpSpPr>
              <a:xfrm>
                <a:off x="6685523" y="1141252"/>
                <a:ext cx="1999297" cy="1262058"/>
                <a:chOff x="10680" y="3027"/>
                <a:chExt cx="5247" cy="3312"/>
              </a:xfrm>
            </p:grpSpPr>
            <p:pic>
              <p:nvPicPr>
                <p:cNvPr id="29" name="Picture 1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5" y="3027"/>
                  <a:ext cx="4372" cy="33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30" name="Picture 13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0" y="3193"/>
                  <a:ext cx="3565" cy="29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19" name="ZoneTexte 18"/>
              <p:cNvSpPr txBox="1"/>
              <p:nvPr/>
            </p:nvSpPr>
            <p:spPr>
              <a:xfrm>
                <a:off x="7062820" y="905248"/>
                <a:ext cx="1214500" cy="209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Ultra cold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atoms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6807423" y="3435846"/>
              <a:ext cx="1731645" cy="1412687"/>
              <a:chOff x="6804248" y="2376264"/>
              <a:chExt cx="1731645" cy="1412687"/>
            </a:xfrm>
          </p:grpSpPr>
          <p:pic>
            <p:nvPicPr>
              <p:cNvPr id="26" name="Picture 1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4248" y="2581181"/>
                <a:ext cx="1731645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7225537" y="2376264"/>
                <a:ext cx="874855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Spintronics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4827047" y="3363838"/>
              <a:ext cx="1734503" cy="1524919"/>
              <a:chOff x="4907133" y="2345471"/>
              <a:chExt cx="1734503" cy="1524919"/>
            </a:xfrm>
          </p:grpSpPr>
          <p:pic>
            <p:nvPicPr>
              <p:cNvPr id="23" name="Picture 8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07133" y="2499742"/>
                <a:ext cx="1734503" cy="13706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5266635" y="2345471"/>
                <a:ext cx="117705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Polar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molecules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22" name="ZoneTexte 21"/>
          <p:cNvSpPr txBox="1"/>
          <p:nvPr/>
        </p:nvSpPr>
        <p:spPr>
          <a:xfrm>
            <a:off x="2549738" y="5888944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about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circular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Rydberg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Atoms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7" y="3356992"/>
            <a:ext cx="2863215" cy="13118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56</a:t>
            </a:fld>
            <a:endParaRPr lang="fr-FR"/>
          </a:p>
        </p:txBody>
      </p:sp>
      <p:grpSp>
        <p:nvGrpSpPr>
          <p:cNvPr id="27" name="Groupe 26"/>
          <p:cNvGrpSpPr>
            <a:grpSpLocks noChangeAspect="1"/>
          </p:cNvGrpSpPr>
          <p:nvPr/>
        </p:nvGrpSpPr>
        <p:grpSpPr>
          <a:xfrm>
            <a:off x="931340" y="1115924"/>
            <a:ext cx="1519046" cy="1459969"/>
            <a:chOff x="1663700" y="2425700"/>
            <a:chExt cx="2531744" cy="1824961"/>
          </a:xfrm>
        </p:grpSpPr>
        <p:sp>
          <p:nvSpPr>
            <p:cNvPr id="34" name="CustomShape 27"/>
            <p:cNvSpPr/>
            <p:nvPr/>
          </p:nvSpPr>
          <p:spPr>
            <a:xfrm>
              <a:off x="3106419" y="2594609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" name="CustomShape 23"/>
            <p:cNvSpPr/>
            <p:nvPr/>
          </p:nvSpPr>
          <p:spPr>
            <a:xfrm>
              <a:off x="3643313" y="311467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" name="CustomShape 24"/>
            <p:cNvSpPr/>
            <p:nvPr/>
          </p:nvSpPr>
          <p:spPr>
            <a:xfrm flipV="1">
              <a:off x="2319338" y="3176588"/>
              <a:ext cx="1323975" cy="512763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" name="CustomShape 25"/>
            <p:cNvSpPr/>
            <p:nvPr/>
          </p:nvSpPr>
          <p:spPr>
            <a:xfrm>
              <a:off x="2900363" y="3078163"/>
              <a:ext cx="361950" cy="3683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" name="CustomShape 26"/>
            <p:cNvSpPr/>
            <p:nvPr/>
          </p:nvSpPr>
          <p:spPr>
            <a:xfrm>
              <a:off x="2720975" y="3151188"/>
              <a:ext cx="361950" cy="3683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lstStyle/>
            <a:p>
              <a:pPr fontAlgn="auto">
                <a:lnSpc>
                  <a:spcPct val="100000"/>
                </a:lnSpc>
              </a:pPr>
              <a:r>
                <a: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MS PGothic" panose="020B0600070205080204" charset="-128"/>
                </a:rPr>
                <a:t> </a:t>
              </a:r>
              <a:endParaRPr lang="en-US" sz="18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endParaRPr>
            </a:p>
          </p:txBody>
        </p:sp>
        <p:sp>
          <p:nvSpPr>
            <p:cNvPr id="40" name="CustomShape 27"/>
            <p:cNvSpPr/>
            <p:nvPr/>
          </p:nvSpPr>
          <p:spPr>
            <a:xfrm>
              <a:off x="1718310" y="3167986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" name="CustomShape 28"/>
            <p:cNvSpPr/>
            <p:nvPr/>
          </p:nvSpPr>
          <p:spPr>
            <a:xfrm>
              <a:off x="2225675" y="369252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" name="TextBox 41"/>
            <p:cNvSpPr txBox="1"/>
            <p:nvPr/>
          </p:nvSpPr>
          <p:spPr>
            <a:xfrm>
              <a:off x="1663700" y="3446464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>
                  <a:latin typeface="Comic Sans MS" panose="030F0702030302020204"/>
                  <a:ea typeface="DejaVu Sans" panose="020B0603030804020204"/>
                </a:rPr>
                <a:t>a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9800" y="2425700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 dirty="0">
                  <a:latin typeface="Comic Sans MS" panose="030F0702030302020204"/>
                  <a:ea typeface="DejaVu Sans" panose="020B0603030804020204"/>
                </a:rPr>
                <a:t>b</a:t>
              </a:r>
            </a:p>
          </p:txBody>
        </p:sp>
      </p:grpSp>
      <p:sp>
        <p:nvSpPr>
          <p:cNvPr id="45" name="Rounded Rectangle 35"/>
          <p:cNvSpPr/>
          <p:nvPr/>
        </p:nvSpPr>
        <p:spPr>
          <a:xfrm rot="2640000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5">
              <a:lumMod val="60000"/>
              <a:lumOff val="40000"/>
              <a:alpha val="42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46" name="Group 8"/>
          <p:cNvGrpSpPr/>
          <p:nvPr/>
        </p:nvGrpSpPr>
        <p:grpSpPr>
          <a:xfrm>
            <a:off x="2071080" y="2876119"/>
            <a:ext cx="426396" cy="324150"/>
            <a:chOff x="11170" y="7143"/>
            <a:chExt cx="2991" cy="1704"/>
          </a:xfrm>
        </p:grpSpPr>
        <p:pic>
          <p:nvPicPr>
            <p:cNvPr id="61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7" name="Group 9"/>
          <p:cNvGrpSpPr/>
          <p:nvPr/>
        </p:nvGrpSpPr>
        <p:grpSpPr>
          <a:xfrm>
            <a:off x="1386713" y="3378603"/>
            <a:ext cx="426396" cy="324150"/>
            <a:chOff x="11170" y="7143"/>
            <a:chExt cx="2991" cy="1704"/>
          </a:xfrm>
        </p:grpSpPr>
        <p:pic>
          <p:nvPicPr>
            <p:cNvPr id="58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9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0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8" name="Group 13"/>
          <p:cNvGrpSpPr/>
          <p:nvPr/>
        </p:nvGrpSpPr>
        <p:grpSpPr>
          <a:xfrm>
            <a:off x="2758114" y="2876119"/>
            <a:ext cx="436303" cy="324150"/>
            <a:chOff x="11221" y="7143"/>
            <a:chExt cx="3062" cy="1705"/>
          </a:xfrm>
        </p:grpSpPr>
        <p:pic>
          <p:nvPicPr>
            <p:cNvPr id="5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6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7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9" name="Group 17"/>
          <p:cNvGrpSpPr/>
          <p:nvPr/>
        </p:nvGrpSpPr>
        <p:grpSpPr>
          <a:xfrm>
            <a:off x="1423294" y="4305328"/>
            <a:ext cx="436303" cy="324150"/>
            <a:chOff x="11221" y="7143"/>
            <a:chExt cx="3062" cy="1705"/>
          </a:xfrm>
        </p:grpSpPr>
        <p:pic>
          <p:nvPicPr>
            <p:cNvPr id="52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3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0" name="Rounded Rectangle 39"/>
          <p:cNvSpPr/>
          <p:nvPr/>
        </p:nvSpPr>
        <p:spPr>
          <a:xfrm rot="18960000" flipH="1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6">
              <a:lumMod val="75000"/>
              <a:alpha val="4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9" name="Groupe 8"/>
          <p:cNvGrpSpPr/>
          <p:nvPr/>
        </p:nvGrpSpPr>
        <p:grpSpPr>
          <a:xfrm>
            <a:off x="6613770" y="997497"/>
            <a:ext cx="2134695" cy="1789129"/>
            <a:chOff x="6444208" y="2918449"/>
            <a:chExt cx="2134695" cy="1341847"/>
          </a:xfrm>
        </p:grpSpPr>
        <p:sp>
          <p:nvSpPr>
            <p:cNvPr id="78" name="TextBox 90"/>
            <p:cNvSpPr txBox="1"/>
            <p:nvPr/>
          </p:nvSpPr>
          <p:spPr>
            <a:xfrm>
              <a:off x="6726870" y="2918449"/>
              <a:ext cx="1708665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Off-diagonal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6444208" y="3297077"/>
              <a:ext cx="2134695" cy="628324"/>
              <a:chOff x="6444208" y="3297077"/>
              <a:chExt cx="2134695" cy="628324"/>
            </a:xfrm>
          </p:grpSpPr>
          <p:sp>
            <p:nvSpPr>
              <p:cNvPr id="71" name="Line 8"/>
              <p:cNvSpPr/>
              <p:nvPr/>
            </p:nvSpPr>
            <p:spPr>
              <a:xfrm flipV="1">
                <a:off x="6482814" y="3611239"/>
                <a:ext cx="332467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2" name="TextShape 10"/>
              <p:cNvSpPr txBox="1"/>
              <p:nvPr/>
            </p:nvSpPr>
            <p:spPr>
              <a:xfrm>
                <a:off x="6444208" y="3355642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73" name="Line 8"/>
              <p:cNvSpPr/>
              <p:nvPr/>
            </p:nvSpPr>
            <p:spPr>
              <a:xfrm flipV="1">
                <a:off x="7853561" y="3611239"/>
                <a:ext cx="332467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4" name="Line 9"/>
              <p:cNvSpPr/>
              <p:nvPr/>
            </p:nvSpPr>
            <p:spPr>
              <a:xfrm flipV="1">
                <a:off x="8214642" y="3611239"/>
                <a:ext cx="333830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5" name="TextShape 10"/>
              <p:cNvSpPr txBox="1"/>
              <p:nvPr/>
            </p:nvSpPr>
            <p:spPr>
              <a:xfrm>
                <a:off x="7859011" y="3355642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grpSp>
            <p:nvGrpSpPr>
              <p:cNvPr id="76" name="Group 83"/>
              <p:cNvGrpSpPr/>
              <p:nvPr/>
            </p:nvGrpSpPr>
            <p:grpSpPr>
              <a:xfrm>
                <a:off x="6656769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82" name="Line 9"/>
                <p:cNvSpPr/>
                <p:nvPr/>
              </p:nvSpPr>
              <p:spPr>
                <a:xfrm flipV="1">
                  <a:off x="11660" y="8296"/>
                  <a:ext cx="735" cy="0"/>
                </a:xfrm>
                <a:prstGeom prst="line">
                  <a:avLst/>
                </a:prstGeom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83" name="Arc 82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4" name="Arc 83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5" name="Arc 84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77" name="Group 84"/>
              <p:cNvGrpSpPr/>
              <p:nvPr/>
            </p:nvGrpSpPr>
            <p:grpSpPr>
              <a:xfrm flipV="1">
                <a:off x="7026026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79" name="Arc 78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1" name="Arc 80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99" name="TextShape 10"/>
              <p:cNvSpPr txBox="1"/>
              <p:nvPr/>
            </p:nvSpPr>
            <p:spPr>
              <a:xfrm>
                <a:off x="8179215" y="3579914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100" name="TextShape 10"/>
              <p:cNvSpPr txBox="1"/>
              <p:nvPr/>
            </p:nvSpPr>
            <p:spPr>
              <a:xfrm>
                <a:off x="6850708" y="3612147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TextBox 90"/>
            <p:cNvSpPr txBox="1"/>
            <p:nvPr/>
          </p:nvSpPr>
          <p:spPr>
            <a:xfrm>
              <a:off x="6653149" y="4052547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Exchange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4190190" y="822895"/>
            <a:ext cx="2326027" cy="2197212"/>
            <a:chOff x="6278430" y="771550"/>
            <a:chExt cx="2326027" cy="1647909"/>
          </a:xfrm>
        </p:grpSpPr>
        <p:sp>
          <p:nvSpPr>
            <p:cNvPr id="65" name="TextShape 10"/>
            <p:cNvSpPr txBox="1"/>
            <p:nvPr/>
          </p:nvSpPr>
          <p:spPr>
            <a:xfrm>
              <a:off x="6987694" y="1967476"/>
              <a:ext cx="752660" cy="38825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x-none" altLang="en-US" sz="1200" strike="noStrike" spc="-1" noProof="1">
                  <a:solidFill>
                    <a:srgbClr val="1A89D8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  </a:t>
              </a:r>
              <a:r>
                <a:rPr lang="x-none" altLang="en-US" sz="1200" strike="noStrike" spc="-1" noProof="1">
                  <a:solidFill>
                    <a:schemeClr val="bg1">
                      <a:lumMod val="50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c      </a:t>
              </a:r>
              <a:r>
                <a:rPr lang="x-none" altLang="en-US" sz="1200" strike="noStrike" spc="-1" noProof="1">
                  <a:solidFill>
                    <a:schemeClr val="accent3">
                      <a:lumMod val="7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d</a:t>
              </a:r>
            </a:p>
          </p:txBody>
        </p:sp>
        <p:grpSp>
          <p:nvGrpSpPr>
            <p:cNvPr id="66" name="Group 59"/>
            <p:cNvGrpSpPr/>
            <p:nvPr/>
          </p:nvGrpSpPr>
          <p:grpSpPr>
            <a:xfrm>
              <a:off x="6278430" y="915671"/>
              <a:ext cx="2326027" cy="1070752"/>
              <a:chOff x="10954" y="5671"/>
              <a:chExt cx="5124" cy="2358"/>
            </a:xfrm>
          </p:grpSpPr>
          <p:sp>
            <p:nvSpPr>
              <p:cNvPr id="86" name="Line 8"/>
              <p:cNvSpPr/>
              <p:nvPr/>
            </p:nvSpPr>
            <p:spPr>
              <a:xfrm flipV="1">
                <a:off x="11200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7" name="Line 9"/>
              <p:cNvSpPr/>
              <p:nvPr/>
            </p:nvSpPr>
            <p:spPr>
              <a:xfrm flipV="1">
                <a:off x="11995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9" name="Line 8"/>
              <p:cNvSpPr/>
              <p:nvPr/>
            </p:nvSpPr>
            <p:spPr>
              <a:xfrm flipV="1">
                <a:off x="14218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0" name="Line 9"/>
              <p:cNvSpPr/>
              <p:nvPr/>
            </p:nvSpPr>
            <p:spPr>
              <a:xfrm flipV="1">
                <a:off x="15013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1" name="TextShape 10"/>
              <p:cNvSpPr txBox="1"/>
              <p:nvPr/>
            </p:nvSpPr>
            <p:spPr>
              <a:xfrm>
                <a:off x="13968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92" name="Line 8"/>
              <p:cNvSpPr/>
              <p:nvPr/>
            </p:nvSpPr>
            <p:spPr>
              <a:xfrm flipV="1">
                <a:off x="12696" y="8029"/>
                <a:ext cx="732" cy="0"/>
              </a:xfrm>
              <a:prstGeom prst="line">
                <a:avLst/>
              </a:prstGeom>
              <a:ln w="38160">
                <a:solidFill>
                  <a:srgbClr val="867E7E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3" name="Line 9"/>
              <p:cNvSpPr/>
              <p:nvPr/>
            </p:nvSpPr>
            <p:spPr>
              <a:xfrm flipV="1">
                <a:off x="13491" y="8029"/>
                <a:ext cx="735" cy="0"/>
              </a:xfrm>
              <a:prstGeom prst="line">
                <a:avLst/>
              </a:prstGeom>
              <a:ln w="38160">
                <a:solidFill>
                  <a:srgbClr val="32AE5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4" name="Line 19"/>
              <p:cNvSpPr/>
              <p:nvPr/>
            </p:nvSpPr>
            <p:spPr>
              <a:xfrm>
                <a:off x="11634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5" name="Line 19"/>
              <p:cNvSpPr/>
              <p:nvPr/>
            </p:nvSpPr>
            <p:spPr>
              <a:xfrm>
                <a:off x="12369" y="6305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6" name="Line 19"/>
              <p:cNvSpPr/>
              <p:nvPr/>
            </p:nvSpPr>
            <p:spPr>
              <a:xfrm flipH="1">
                <a:off x="13091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7" name="Line 19"/>
              <p:cNvSpPr/>
              <p:nvPr/>
            </p:nvSpPr>
            <p:spPr>
              <a:xfrm flipH="1">
                <a:off x="13826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8" name="TextShape 10"/>
              <p:cNvSpPr txBox="1"/>
              <p:nvPr/>
            </p:nvSpPr>
            <p:spPr>
              <a:xfrm>
                <a:off x="10954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67" name="TextBox 89"/>
            <p:cNvSpPr txBox="1"/>
            <p:nvPr/>
          </p:nvSpPr>
          <p:spPr>
            <a:xfrm>
              <a:off x="6800036" y="771550"/>
              <a:ext cx="1282814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 smtClean="0">
                  <a:latin typeface="Comic Sans MS" panose="030F0702030302020204"/>
                  <a:ea typeface="DejaVu Sans" panose="020B0603030804020204"/>
                </a:rPr>
                <a:t>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sp>
          <p:nvSpPr>
            <p:cNvPr id="70" name="TextBox 90"/>
            <p:cNvSpPr txBox="1"/>
            <p:nvPr/>
          </p:nvSpPr>
          <p:spPr>
            <a:xfrm>
              <a:off x="6513390" y="2211710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Direct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02927" y="5028224"/>
                <a:ext cx="2520370" cy="36933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7" y="3771168"/>
                <a:ext cx="2520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b="-26667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/>
          <p:cNvGrpSpPr/>
          <p:nvPr/>
        </p:nvGrpSpPr>
        <p:grpSpPr>
          <a:xfrm>
            <a:off x="4226062" y="3746420"/>
            <a:ext cx="4580308" cy="1992515"/>
            <a:chOff x="4423675" y="3237604"/>
            <a:chExt cx="4580308" cy="1494386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4423675" y="3293378"/>
              <a:ext cx="4540813" cy="143861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4499992" y="3237604"/>
              <a:ext cx="4007794" cy="1295116"/>
              <a:chOff x="5044799" y="2545310"/>
              <a:chExt cx="4007794" cy="1295116"/>
            </a:xfrm>
          </p:grpSpPr>
          <p:sp>
            <p:nvSpPr>
              <p:cNvPr id="88" name="Rectangle à coins arrondis 87"/>
              <p:cNvSpPr/>
              <p:nvPr/>
            </p:nvSpPr>
            <p:spPr>
              <a:xfrm>
                <a:off x="7180385" y="3510391"/>
                <a:ext cx="1800200" cy="33003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à coins arrondis 7"/>
              <p:cNvSpPr/>
              <p:nvPr/>
            </p:nvSpPr>
            <p:spPr>
              <a:xfrm>
                <a:off x="7180385" y="3078343"/>
                <a:ext cx="792088" cy="3349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ZoneTexte 6"/>
                  <p:cNvSpPr txBox="1"/>
                  <p:nvPr/>
                </p:nvSpPr>
                <p:spPr>
                  <a:xfrm>
                    <a:off x="5044799" y="2545310"/>
                    <a:ext cx="4007794" cy="101277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pseudo-spin </a:t>
                    </a:r>
                    <a:r>
                      <a:rPr lang="fr-FR" dirty="0" err="1" smtClean="0"/>
                      <a:t>operators</a:t>
                    </a:r>
                    <a:r>
                      <a:rPr lang="fr-FR" dirty="0" smtClean="0"/>
                      <a:t> :</a:t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ZoneTexte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4799" y="2545310"/>
                    <a:ext cx="4007794" cy="135037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1370" b="-3167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Groupe 100"/>
            <p:cNvGrpSpPr/>
            <p:nvPr/>
          </p:nvGrpSpPr>
          <p:grpSpPr>
            <a:xfrm>
              <a:off x="8011588" y="3585487"/>
              <a:ext cx="992395" cy="470677"/>
              <a:chOff x="7884368" y="612012"/>
              <a:chExt cx="992395" cy="597660"/>
            </a:xfrm>
          </p:grpSpPr>
          <p:grpSp>
            <p:nvGrpSpPr>
              <p:cNvPr id="102" name="Groupe 101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05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108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03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04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42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Rydbergs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57</a:t>
            </a:fld>
            <a:endParaRPr lang="fr-FR"/>
          </a:p>
        </p:txBody>
      </p:sp>
      <p:grpSp>
        <p:nvGrpSpPr>
          <p:cNvPr id="113" name="Groupe 112"/>
          <p:cNvGrpSpPr>
            <a:grpSpLocks noChangeAspect="1"/>
          </p:cNvGrpSpPr>
          <p:nvPr/>
        </p:nvGrpSpPr>
        <p:grpSpPr>
          <a:xfrm>
            <a:off x="223993" y="766587"/>
            <a:ext cx="3193733" cy="2058669"/>
            <a:chOff x="914400" y="1058863"/>
            <a:chExt cx="5322888" cy="2573337"/>
          </a:xfrm>
        </p:grpSpPr>
        <p:sp>
          <p:nvSpPr>
            <p:cNvPr id="114" name="Rounded Rectangle 47"/>
            <p:cNvSpPr/>
            <p:nvPr/>
          </p:nvSpPr>
          <p:spPr>
            <a:xfrm rot="1920000">
              <a:off x="2247900" y="2452688"/>
              <a:ext cx="3989388" cy="506413"/>
            </a:xfrm>
            <a:prstGeom prst="roundRect">
              <a:avLst>
                <a:gd name="adj" fmla="val 46741"/>
              </a:avLst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914400" y="1058863"/>
              <a:ext cx="5289550" cy="2573337"/>
              <a:chOff x="914400" y="1058863"/>
              <a:chExt cx="5289550" cy="2573337"/>
            </a:xfrm>
          </p:grpSpPr>
          <p:sp>
            <p:nvSpPr>
              <p:cNvPr id="116" name="Rounded Rectangle 49"/>
              <p:cNvSpPr/>
              <p:nvPr/>
            </p:nvSpPr>
            <p:spPr>
              <a:xfrm rot="19740000">
                <a:off x="3140075" y="2387600"/>
                <a:ext cx="1912938" cy="508000"/>
              </a:xfrm>
              <a:prstGeom prst="roundRect">
                <a:avLst>
                  <a:gd name="adj" fmla="val 48245"/>
                </a:avLst>
              </a:prstGeom>
              <a:solidFill>
                <a:srgbClr val="FF0000">
                  <a:alpha val="4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pic>
            <p:nvPicPr>
              <p:cNvPr id="117" name="Picture 5" descr="js7rgd-1"/>
              <p:cNvPicPr>
                <a:picLocks noChangeAspect="1"/>
              </p:cNvPicPr>
              <p:nvPr/>
            </p:nvPicPr>
            <p:blipFill>
              <a:blip r:embed="rId4"/>
              <a:srcRect l="6625"/>
              <a:stretch>
                <a:fillRect/>
              </a:stretch>
            </p:blipFill>
            <p:spPr>
              <a:xfrm>
                <a:off x="2328863" y="1636713"/>
                <a:ext cx="3875087" cy="198278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8" name="Picture 18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5491163" y="10810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9" name="Picture 19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11"/>
              <a:stretch>
                <a:fillRect/>
              </a:stretch>
            </p:blipFill>
            <p:spPr>
              <a:xfrm>
                <a:off x="4454525" y="1084263"/>
                <a:ext cx="652463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0" name="Picture 20" descr="imgtemp_yy8t3s-1"/>
              <p:cNvPicPr>
                <a:picLocks noChangeAspect="1"/>
              </p:cNvPicPr>
              <p:nvPr/>
            </p:nvPicPr>
            <p:blipFill>
              <a:blip r:embed="rId5"/>
              <a:srcRect l="49295" r="24805"/>
              <a:stretch>
                <a:fillRect/>
              </a:stretch>
            </p:blipFill>
            <p:spPr>
              <a:xfrm>
                <a:off x="3443288" y="1084263"/>
                <a:ext cx="6286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1" name="Picture 21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2454275" y="1058863"/>
                <a:ext cx="604838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2" name="Picture 23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968375" y="32781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" name="Picture 24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09"/>
              <a:stretch>
                <a:fillRect/>
              </a:stretch>
            </p:blipFill>
            <p:spPr>
              <a:xfrm>
                <a:off x="914400" y="2732088"/>
                <a:ext cx="650875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4" name="Picture 28" descr="imgtemp_yy8t3s-1"/>
              <p:cNvPicPr>
                <a:picLocks noChangeAspect="1"/>
              </p:cNvPicPr>
              <p:nvPr/>
            </p:nvPicPr>
            <p:blipFill>
              <a:blip r:embed="rId5"/>
              <a:srcRect l="49294" r="24805"/>
              <a:stretch>
                <a:fillRect/>
              </a:stretch>
            </p:blipFill>
            <p:spPr>
              <a:xfrm>
                <a:off x="914400" y="2184400"/>
                <a:ext cx="628650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5" name="Picture 30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925513" y="1624013"/>
                <a:ext cx="604837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grpSp>
        <p:nvGrpSpPr>
          <p:cNvPr id="6" name="Groupe 5"/>
          <p:cNvGrpSpPr>
            <a:grpSpLocks noChangeAspect="1"/>
          </p:cNvGrpSpPr>
          <p:nvPr/>
        </p:nvGrpSpPr>
        <p:grpSpPr>
          <a:xfrm>
            <a:off x="767276" y="3491280"/>
            <a:ext cx="1495900" cy="1474042"/>
            <a:chOff x="6450753" y="743916"/>
            <a:chExt cx="2493166" cy="1842552"/>
          </a:xfrm>
        </p:grpSpPr>
        <p:grpSp>
          <p:nvGrpSpPr>
            <p:cNvPr id="126" name="Groupe 125"/>
            <p:cNvGrpSpPr/>
            <p:nvPr/>
          </p:nvGrpSpPr>
          <p:grpSpPr>
            <a:xfrm>
              <a:off x="6450753" y="743916"/>
              <a:ext cx="2493166" cy="1822624"/>
              <a:chOff x="7515225" y="1303338"/>
              <a:chExt cx="2493166" cy="1822624"/>
            </a:xfrm>
          </p:grpSpPr>
          <p:cxnSp>
            <p:nvCxnSpPr>
              <p:cNvPr id="127" name="Straight Connector 1"/>
              <p:cNvCxnSpPr/>
              <p:nvPr/>
            </p:nvCxnSpPr>
            <p:spPr>
              <a:xfrm>
                <a:off x="8170863" y="2959100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2"/>
              <p:cNvCxnSpPr/>
              <p:nvPr/>
            </p:nvCxnSpPr>
            <p:spPr>
              <a:xfrm>
                <a:off x="8170863" y="1592263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9" name="TextBox 3"/>
              <p:cNvSpPr txBox="1"/>
              <p:nvPr/>
            </p:nvSpPr>
            <p:spPr>
              <a:xfrm>
                <a:off x="9142413" y="2779713"/>
                <a:ext cx="839783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nC</a:t>
                </a:r>
              </a:p>
            </p:txBody>
          </p:sp>
          <p:sp>
            <p:nvSpPr>
              <p:cNvPr id="130" name="TextBox 4"/>
              <p:cNvSpPr txBox="1"/>
              <p:nvPr/>
            </p:nvSpPr>
            <p:spPr>
              <a:xfrm>
                <a:off x="9070973" y="1412875"/>
                <a:ext cx="937418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n+2C</a:t>
                </a:r>
              </a:p>
            </p:txBody>
          </p:sp>
          <p:cxnSp>
            <p:nvCxnSpPr>
              <p:cNvPr id="131" name="Straight Arrow Connector 7"/>
              <p:cNvCxnSpPr/>
              <p:nvPr/>
            </p:nvCxnSpPr>
            <p:spPr>
              <a:xfrm flipV="1">
                <a:off x="8566150" y="2168525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8"/>
              <p:cNvCxnSpPr/>
              <p:nvPr/>
            </p:nvCxnSpPr>
            <p:spPr>
              <a:xfrm flipV="1">
                <a:off x="8566150" y="1376363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Picture 10" descr="imgtemp_fpmdr5-1"/>
              <p:cNvPicPr>
                <a:picLocks noChangeAspect="1"/>
              </p:cNvPicPr>
              <p:nvPr/>
            </p:nvPicPr>
            <p:blipFill>
              <a:blip r:embed="rId6"/>
              <a:srcRect l="44511" t="20917" r="50403" b="16698"/>
              <a:stretch>
                <a:fillRect/>
              </a:stretch>
            </p:blipFill>
            <p:spPr>
              <a:xfrm>
                <a:off x="8642350" y="2492375"/>
                <a:ext cx="139700" cy="215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4" name="Straight Connector 10"/>
              <p:cNvCxnSpPr/>
              <p:nvPr/>
            </p:nvCxnSpPr>
            <p:spPr>
              <a:xfrm flipV="1">
                <a:off x="8278813" y="1376363"/>
                <a:ext cx="458788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5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6088" y="1303338"/>
                <a:ext cx="195262" cy="174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6" name="Straight Arrow Connector 3"/>
              <p:cNvCxnSpPr/>
              <p:nvPr/>
            </p:nvCxnSpPr>
            <p:spPr>
              <a:xfrm>
                <a:off x="7832725" y="1585913"/>
                <a:ext cx="0" cy="1397000"/>
              </a:xfrm>
              <a:prstGeom prst="straightConnector1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37" name="Picture 8" descr="imgtemp_4s8wsm-1"/>
              <p:cNvPicPr>
                <a:picLocks noChangeAspect="1"/>
              </p:cNvPicPr>
              <p:nvPr/>
            </p:nvPicPr>
            <p:blipFill>
              <a:blip r:embed="rId8"/>
              <a:srcRect l="22681" t="-6094" r="64063" b="56233"/>
              <a:stretch>
                <a:fillRect/>
              </a:stretch>
            </p:blipFill>
            <p:spPr>
              <a:xfrm>
                <a:off x="7515225" y="2122488"/>
                <a:ext cx="292100" cy="2286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38" name="Up Arrow 1"/>
            <p:cNvSpPr/>
            <p:nvPr/>
          </p:nvSpPr>
          <p:spPr>
            <a:xfrm flipV="1">
              <a:off x="7717578" y="2211818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39" name="Up Arrow 12"/>
            <p:cNvSpPr/>
            <p:nvPr/>
          </p:nvSpPr>
          <p:spPr>
            <a:xfrm rot="10800000" flipV="1">
              <a:off x="7717578" y="864031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pic>
        <p:nvPicPr>
          <p:cNvPr id="140" name="Picture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291" t="63826" r="34689"/>
          <a:stretch>
            <a:fillRect/>
          </a:stretch>
        </p:blipFill>
        <p:spPr>
          <a:xfrm>
            <a:off x="4881728" y="2850262"/>
            <a:ext cx="1072656" cy="111929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242099" y="1333402"/>
                <a:ext cx="36003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Introducing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/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rewrite the </a:t>
                </a:r>
                <a:r>
                  <a:rPr lang="fr-FR" dirty="0" err="1" smtClean="0"/>
                  <a:t>Hamiltonian</a:t>
                </a:r>
                <a:r>
                  <a:rPr lang="fr-FR" dirty="0" smtClean="0"/>
                  <a:t> as a model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coupled</a:t>
                </a:r>
                <a:r>
                  <a:rPr lang="fr-FR" dirty="0" smtClean="0"/>
                  <a:t> spins ½  :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98" y="1000052"/>
                <a:ext cx="3600399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1525" t="-3289" r="-13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1151425" y="3575044"/>
            <a:ext cx="1102517" cy="1386412"/>
            <a:chOff x="2615483" y="3615223"/>
            <a:chExt cx="1102517" cy="1039809"/>
          </a:xfrm>
        </p:grpSpPr>
        <p:cxnSp>
          <p:nvCxnSpPr>
            <p:cNvPr id="49" name="Straight Connector 1"/>
            <p:cNvCxnSpPr/>
            <p:nvPr/>
          </p:nvCxnSpPr>
          <p:spPr>
            <a:xfrm>
              <a:off x="2615483" y="4542958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2"/>
            <p:cNvCxnSpPr/>
            <p:nvPr/>
          </p:nvCxnSpPr>
          <p:spPr>
            <a:xfrm>
              <a:off x="2615483" y="3722856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TextBox 3"/>
            <p:cNvSpPr txBox="1"/>
            <p:nvPr/>
          </p:nvSpPr>
          <p:spPr>
            <a:xfrm>
              <a:off x="3198413" y="4435326"/>
              <a:ext cx="503870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nC</a:t>
              </a:r>
            </a:p>
          </p:txBody>
        </p:sp>
        <p:sp>
          <p:nvSpPr>
            <p:cNvPr id="52" name="TextBox 4"/>
            <p:cNvSpPr txBox="1"/>
            <p:nvPr/>
          </p:nvSpPr>
          <p:spPr>
            <a:xfrm>
              <a:off x="3155549" y="3615223"/>
              <a:ext cx="562451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n+2C</a:t>
              </a:r>
            </a:p>
          </p:txBody>
        </p:sp>
        <p:sp>
          <p:nvSpPr>
            <p:cNvPr id="47" name="Up Arrow 1"/>
            <p:cNvSpPr/>
            <p:nvPr/>
          </p:nvSpPr>
          <p:spPr>
            <a:xfrm flipV="1">
              <a:off x="2982195" y="4430242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Up Arrow 12"/>
            <p:cNvSpPr/>
            <p:nvPr/>
          </p:nvSpPr>
          <p:spPr>
            <a:xfrm rot="10800000" flipV="1">
              <a:off x="2982195" y="3621570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41" name="Groupe 140"/>
          <p:cNvGrpSpPr>
            <a:grpSpLocks noChangeAspect="1"/>
          </p:cNvGrpSpPr>
          <p:nvPr/>
        </p:nvGrpSpPr>
        <p:grpSpPr>
          <a:xfrm>
            <a:off x="3203848" y="4724371"/>
            <a:ext cx="5676900" cy="1120201"/>
            <a:chOff x="466725" y="5581650"/>
            <a:chExt cx="9461500" cy="1400250"/>
          </a:xfrm>
        </p:grpSpPr>
        <p:sp>
          <p:nvSpPr>
            <p:cNvPr id="142" name="Rounded Rectangle 34"/>
            <p:cNvSpPr/>
            <p:nvPr/>
          </p:nvSpPr>
          <p:spPr>
            <a:xfrm>
              <a:off x="1187450" y="5581650"/>
              <a:ext cx="1276350" cy="827088"/>
            </a:xfrm>
            <a:prstGeom prst="roundRect">
              <a:avLst/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3" name="Rounded Rectangle 33"/>
            <p:cNvSpPr/>
            <p:nvPr/>
          </p:nvSpPr>
          <p:spPr>
            <a:xfrm>
              <a:off x="2735263" y="5581650"/>
              <a:ext cx="2633663" cy="827088"/>
            </a:xfrm>
            <a:prstGeom prst="roundRect">
              <a:avLst/>
            </a:prstGeom>
            <a:solidFill>
              <a:srgbClr val="FF0000">
                <a:alpha val="4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4" name="Rounded Rectangle 32"/>
            <p:cNvSpPr/>
            <p:nvPr/>
          </p:nvSpPr>
          <p:spPr>
            <a:xfrm>
              <a:off x="8027988" y="5608638"/>
              <a:ext cx="1878013" cy="82708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5" name="Rounded Rectangle 28"/>
            <p:cNvSpPr/>
            <p:nvPr/>
          </p:nvSpPr>
          <p:spPr>
            <a:xfrm>
              <a:off x="5757863" y="5581650"/>
              <a:ext cx="1890713" cy="827088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146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6725" y="5653088"/>
              <a:ext cx="9461500" cy="7016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7" name="Text Box 30"/>
            <p:cNvSpPr txBox="1"/>
            <p:nvPr/>
          </p:nvSpPr>
          <p:spPr>
            <a:xfrm>
              <a:off x="5794375" y="6445250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8" name="Text Box 31"/>
            <p:cNvSpPr txBox="1"/>
            <p:nvPr/>
          </p:nvSpPr>
          <p:spPr>
            <a:xfrm>
              <a:off x="8062913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9" name="Text Box 35"/>
            <p:cNvSpPr txBox="1"/>
            <p:nvPr/>
          </p:nvSpPr>
          <p:spPr>
            <a:xfrm>
              <a:off x="935038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  <p:sp>
          <p:nvSpPr>
            <p:cNvPr id="150" name="Text Box 36"/>
            <p:cNvSpPr txBox="1"/>
            <p:nvPr/>
          </p:nvSpPr>
          <p:spPr>
            <a:xfrm>
              <a:off x="3238500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105279" y="2582087"/>
            <a:ext cx="2819319" cy="171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950784" y="3216922"/>
            <a:ext cx="534053" cy="1311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17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 – Van der Waals evaporative cooling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58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740701"/>
            <a:ext cx="2976359" cy="549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44692"/>
                <a:ext cx="32403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83518"/>
                <a:ext cx="3240360" cy="2031325"/>
              </a:xfrm>
              <a:prstGeom prst="rect">
                <a:avLst/>
              </a:prstGeom>
              <a:blipFill rotWithShape="1">
                <a:blip r:embed="rId7"/>
                <a:stretch>
                  <a:fillRect l="-1504" t="-1497" r="-564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9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Site-resolved state-selective detection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59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85160" y="1399949"/>
            <a:ext cx="3794332" cy="2912895"/>
            <a:chOff x="1240594" y="1121969"/>
            <a:chExt cx="3794332" cy="3097612"/>
          </a:xfrm>
        </p:grpSpPr>
        <p:grpSp>
          <p:nvGrpSpPr>
            <p:cNvPr id="11" name="Group 9"/>
            <p:cNvGrpSpPr/>
            <p:nvPr/>
          </p:nvGrpSpPr>
          <p:grpSpPr>
            <a:xfrm>
              <a:off x="1240594" y="1121969"/>
              <a:ext cx="2372587" cy="3097612"/>
              <a:chOff x="2729" y="3446"/>
              <a:chExt cx="3444" cy="4056"/>
            </a:xfrm>
          </p:grpSpPr>
          <p:pic>
            <p:nvPicPr>
              <p:cNvPr id="12" name="Picture 34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4920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3" name="Group 5"/>
              <p:cNvGrpSpPr/>
              <p:nvPr/>
            </p:nvGrpSpPr>
            <p:grpSpPr>
              <a:xfrm>
                <a:off x="3130" y="6466"/>
                <a:ext cx="3043" cy="1036"/>
                <a:chOff x="10648" y="8179"/>
                <a:chExt cx="3043" cy="1036"/>
              </a:xfrm>
            </p:grpSpPr>
            <p:sp>
              <p:nvSpPr>
                <p:cNvPr id="39" name="Left Arrow 3"/>
                <p:cNvSpPr/>
                <p:nvPr/>
              </p:nvSpPr>
              <p:spPr>
                <a:xfrm flipH="1">
                  <a:off x="13146" y="8563"/>
                  <a:ext cx="545" cy="228"/>
                </a:xfrm>
                <a:prstGeom prst="leftArrow">
                  <a:avLst>
                    <a:gd name="adj1" fmla="val 32155"/>
                    <a:gd name="adj2" fmla="val 69611"/>
                  </a:avLst>
                </a:prstGeom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grpSp>
              <p:nvGrpSpPr>
                <p:cNvPr id="40" name="Group 55"/>
                <p:cNvGrpSpPr/>
                <p:nvPr/>
              </p:nvGrpSpPr>
              <p:grpSpPr>
                <a:xfrm>
                  <a:off x="10648" y="8179"/>
                  <a:ext cx="2047" cy="1036"/>
                  <a:chOff x="2302" y="4749"/>
                  <a:chExt cx="3465" cy="1754"/>
                </a:xfrm>
              </p:grpSpPr>
              <p:grpSp>
                <p:nvGrpSpPr>
                  <p:cNvPr id="41" name="Group 56"/>
                  <p:cNvGrpSpPr/>
                  <p:nvPr/>
                </p:nvGrpSpPr>
                <p:grpSpPr>
                  <a:xfrm>
                    <a:off x="2876" y="5267"/>
                    <a:ext cx="2441" cy="635"/>
                    <a:chOff x="5873" y="2528"/>
                    <a:chExt cx="2441" cy="635"/>
                  </a:xfrm>
                </p:grpSpPr>
                <p:pic>
                  <p:nvPicPr>
                    <p:cNvPr id="44" name="Picture 64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7672" y="2521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5" name="Picture 58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6378" y="2684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6" name="Picture 59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7282" y="2686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7" name="Picture 62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5864" y="2519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</p:grpSp>
              <p:sp>
                <p:nvSpPr>
                  <p:cNvPr id="42" name="Freeform 63"/>
                  <p:cNvSpPr/>
                  <p:nvPr/>
                </p:nvSpPr>
                <p:spPr>
                  <a:xfrm>
                    <a:off x="4876" y="5341"/>
                    <a:ext cx="891" cy="1162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43" name="Freeform 64"/>
                  <p:cNvSpPr/>
                  <p:nvPr/>
                </p:nvSpPr>
                <p:spPr>
                  <a:xfrm>
                    <a:off x="2302" y="4749"/>
                    <a:ext cx="891" cy="1753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</p:grpSp>
          </p:grpSp>
          <p:pic>
            <p:nvPicPr>
              <p:cNvPr id="14" name="Picture 9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0">
                <a:off x="5334" y="6764"/>
                <a:ext cx="375" cy="37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5" name="Picture 10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-2700000">
                <a:off x="4023" y="6768"/>
                <a:ext cx="372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6" name="Group 12"/>
              <p:cNvGrpSpPr/>
              <p:nvPr/>
            </p:nvGrpSpPr>
            <p:grpSpPr>
              <a:xfrm>
                <a:off x="2748" y="4971"/>
                <a:ext cx="2874" cy="1036"/>
                <a:chOff x="10218" y="6253"/>
                <a:chExt cx="2874" cy="1035"/>
              </a:xfrm>
            </p:grpSpPr>
            <p:pic>
              <p:nvPicPr>
                <p:cNvPr id="29" name="Picture 11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2429" y="6564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grpSp>
              <p:nvGrpSpPr>
                <p:cNvPr id="30" name="Group 65"/>
                <p:cNvGrpSpPr/>
                <p:nvPr/>
              </p:nvGrpSpPr>
              <p:grpSpPr>
                <a:xfrm>
                  <a:off x="10218" y="6253"/>
                  <a:ext cx="2874" cy="1035"/>
                  <a:chOff x="2622" y="6636"/>
                  <a:chExt cx="2875" cy="1035"/>
                </a:xfrm>
              </p:grpSpPr>
              <p:sp>
                <p:nvSpPr>
                  <p:cNvPr id="32" name="Freeform 68"/>
                  <p:cNvSpPr/>
                  <p:nvPr/>
                </p:nvSpPr>
                <p:spPr>
                  <a:xfrm>
                    <a:off x="4971" y="6963"/>
                    <a:ext cx="526" cy="708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33" name="Freeform 70"/>
                  <p:cNvSpPr/>
                  <p:nvPr/>
                </p:nvSpPr>
                <p:spPr>
                  <a:xfrm>
                    <a:off x="2622" y="6636"/>
                    <a:ext cx="526" cy="1035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pic>
                <p:nvPicPr>
                  <p:cNvPr id="34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217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5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846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6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475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7" name="Picture 5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2951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8" name="Picture 7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4209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31" name="Picture 7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1164" y="6565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17" name="Group 65"/>
              <p:cNvGrpSpPr/>
              <p:nvPr/>
            </p:nvGrpSpPr>
            <p:grpSpPr>
              <a:xfrm>
                <a:off x="2729" y="3446"/>
                <a:ext cx="2313" cy="1035"/>
                <a:chOff x="2633" y="6619"/>
                <a:chExt cx="2313" cy="1035"/>
              </a:xfrm>
            </p:grpSpPr>
            <p:sp>
              <p:nvSpPr>
                <p:cNvPr id="23" name="Freeform 6"/>
                <p:cNvSpPr/>
                <p:nvPr/>
              </p:nvSpPr>
              <p:spPr>
                <a:xfrm>
                  <a:off x="2633" y="6619"/>
                  <a:ext cx="526" cy="1035"/>
                </a:xfrm>
                <a:custGeom>
                  <a:avLst/>
                  <a:gdLst>
                    <a:gd name="connsiteX0" fmla="*/ 0 w 4650"/>
                    <a:gd name="connsiteY0" fmla="*/ 3404 h 3434"/>
                    <a:gd name="connsiteX1" fmla="*/ 2370 w 4650"/>
                    <a:gd name="connsiteY1" fmla="*/ 0 h 3434"/>
                    <a:gd name="connsiteX2" fmla="*/ 4650 w 4650"/>
                    <a:gd name="connsiteY2" fmla="*/ 3434 h 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50" h="3434">
                      <a:moveTo>
                        <a:pt x="0" y="3404"/>
                      </a:moveTo>
                      <a:cubicBezTo>
                        <a:pt x="1230" y="3405"/>
                        <a:pt x="1605" y="0"/>
                        <a:pt x="2370" y="0"/>
                      </a:cubicBezTo>
                      <a:cubicBezTo>
                        <a:pt x="3135" y="0"/>
                        <a:pt x="3480" y="3405"/>
                        <a:pt x="4650" y="3434"/>
                      </a:cubicBezTo>
                    </a:path>
                  </a:pathLst>
                </a:custGeom>
                <a:solidFill>
                  <a:srgbClr val="7030A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pic>
              <p:nvPicPr>
                <p:cNvPr id="24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217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5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846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6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475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" name="Picture 5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2971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8" name="Picture 7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4209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pic>
            <p:nvPicPr>
              <p:cNvPr id="18" name="Picture 18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3695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9" name="Freeform 7"/>
              <p:cNvSpPr/>
              <p:nvPr/>
            </p:nvSpPr>
            <p:spPr>
              <a:xfrm>
                <a:off x="5087" y="3446"/>
                <a:ext cx="525" cy="1035"/>
              </a:xfrm>
              <a:custGeom>
                <a:avLst/>
                <a:gdLst>
                  <a:gd name="connsiteX0" fmla="*/ 0 w 4650"/>
                  <a:gd name="connsiteY0" fmla="*/ 3404 h 3434"/>
                  <a:gd name="connsiteX1" fmla="*/ 2370 w 4650"/>
                  <a:gd name="connsiteY1" fmla="*/ 0 h 3434"/>
                  <a:gd name="connsiteX2" fmla="*/ 4650 w 4650"/>
                  <a:gd name="connsiteY2" fmla="*/ 3434 h 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50" h="3434">
                    <a:moveTo>
                      <a:pt x="0" y="3404"/>
                    </a:moveTo>
                    <a:cubicBezTo>
                      <a:pt x="1230" y="3405"/>
                      <a:pt x="1605" y="0"/>
                      <a:pt x="2370" y="0"/>
                    </a:cubicBezTo>
                    <a:cubicBezTo>
                      <a:pt x="3135" y="0"/>
                      <a:pt x="3480" y="3405"/>
                      <a:pt x="4650" y="3434"/>
                    </a:cubicBezTo>
                  </a:path>
                </a:pathLst>
              </a:cu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20" name="Straight Arrow Connector 43"/>
              <p:cNvCxnSpPr/>
              <p:nvPr/>
            </p:nvCxnSpPr>
            <p:spPr>
              <a:xfrm>
                <a:off x="3895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45"/>
              <p:cNvCxnSpPr/>
              <p:nvPr/>
            </p:nvCxnSpPr>
            <p:spPr>
              <a:xfrm>
                <a:off x="5108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36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7990" contrast="-18002"/>
              </a:blip>
              <a:stretch>
                <a:fillRect/>
              </a:stretch>
            </p:blipFill>
            <p:spPr>
              <a:xfrm>
                <a:off x="2930" y="3668"/>
                <a:ext cx="2535" cy="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48" name="Group 40"/>
            <p:cNvGrpSpPr/>
            <p:nvPr/>
          </p:nvGrpSpPr>
          <p:grpSpPr>
            <a:xfrm>
              <a:off x="3540663" y="1338785"/>
              <a:ext cx="768443" cy="893033"/>
              <a:chOff x="6812" y="8784"/>
              <a:chExt cx="1584" cy="1660"/>
            </a:xfrm>
          </p:grpSpPr>
          <p:pic>
            <p:nvPicPr>
              <p:cNvPr id="49" name="Picture 25" descr="12118114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-2940000">
                <a:off x="6812" y="896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0" name="Picture 36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900000">
                <a:off x="6812" y="9534"/>
                <a:ext cx="374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1" name="Picture 38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900000">
                <a:off x="6812" y="1007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2" name="Text Box 39"/>
              <p:cNvSpPr txBox="1"/>
              <p:nvPr/>
            </p:nvSpPr>
            <p:spPr>
              <a:xfrm>
                <a:off x="7160" y="8784"/>
                <a:ext cx="1236" cy="13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50C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48C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46C</a:t>
                </a:r>
              </a:p>
            </p:txBody>
          </p:sp>
        </p:grpSp>
        <p:sp>
          <p:nvSpPr>
            <p:cNvPr id="53" name="TextBox 10"/>
            <p:cNvSpPr txBox="1"/>
            <p:nvPr/>
          </p:nvSpPr>
          <p:spPr>
            <a:xfrm>
              <a:off x="3817634" y="3657460"/>
              <a:ext cx="1217292" cy="230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00" dirty="0">
                  <a:latin typeface="Comic Sans MS" panose="030F0702030302020204"/>
                  <a:ea typeface="DejaVu Sans" panose="020B0603030804020204"/>
                </a:rPr>
                <a:t>to detector</a:t>
              </a:r>
            </a:p>
          </p:txBody>
        </p:sp>
      </p:grpSp>
      <p:sp>
        <p:nvSpPr>
          <p:cNvPr id="54" name="TextBox 1"/>
          <p:cNvSpPr txBox="1"/>
          <p:nvPr/>
        </p:nvSpPr>
        <p:spPr>
          <a:xfrm>
            <a:off x="217234" y="932723"/>
            <a:ext cx="1255290" cy="212365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200" dirty="0">
                <a:latin typeface="Arial" panose="020B0604020202020204" pitchFamily="34" charset="0"/>
                <a:ea typeface="DejaVu Sans" panose="020B0603030804020204"/>
              </a:rPr>
              <a:t>e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xchange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rate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~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70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kHz</a:t>
            </a: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mHz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range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986142"/>
                <a:ext cx="3672408" cy="34163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At the end of a simulation :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Map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wanted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obersvable</a:t>
                </a:r>
                <a:r>
                  <a:rPr lang="fr-FR" dirty="0" smtClean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p>
                    </m:sSup>
                  </m:oMath>
                </a14:m>
                <a:r>
                  <a:rPr lang="fr-FR" dirty="0" smtClean="0"/>
                  <a:t> for all </a:t>
                </a:r>
                <a:r>
                  <a:rPr lang="fr-FR" dirty="0" err="1" smtClean="0"/>
                  <a:t>atoms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Freeze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by </a:t>
                </a:r>
                <a:r>
                  <a:rPr lang="fr-FR" dirty="0" err="1" smtClean="0"/>
                  <a:t>transferring</a:t>
                </a:r>
                <a:r>
                  <a:rPr lang="fr-FR" dirty="0" smtClean="0"/>
                  <a:t> 48C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46C </a:t>
                </a:r>
                <a:r>
                  <a:rPr lang="fr-FR" dirty="0" err="1" smtClean="0"/>
                  <a:t>level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Expel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one by one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"</a:t>
                </a:r>
                <a:r>
                  <a:rPr lang="fr-FR" dirty="0" err="1" smtClean="0"/>
                  <a:t>VdW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evaporation</a:t>
                </a:r>
                <a:r>
                  <a:rPr lang="fr-FR" dirty="0" smtClean="0"/>
                  <a:t>"</a:t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site-resolution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Detect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incoming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state-</a:t>
                </a:r>
                <a:r>
                  <a:rPr lang="fr-FR" dirty="0" err="1" smtClean="0"/>
                  <a:t>selective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ionization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39606"/>
                <a:ext cx="3672408" cy="3416320"/>
              </a:xfrm>
              <a:prstGeom prst="rect">
                <a:avLst/>
              </a:prstGeom>
              <a:blipFill rotWithShape="1">
                <a:blip r:embed="rId9"/>
                <a:stretch>
                  <a:fillRect l="-1327" t="-891" b="-178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9512" y="932725"/>
            <a:ext cx="4899980" cy="3576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58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… aux atomes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3933056"/>
                <a:ext cx="3528392" cy="2031325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à bas-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de Rydberg circulaires (moment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max.) :</a:t>
                </a: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négligeable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lus longues durées de vie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933056"/>
                <a:ext cx="3528392" cy="2031325"/>
              </a:xfrm>
              <a:prstGeom prst="rect">
                <a:avLst/>
              </a:prstGeom>
              <a:blipFill rotWithShape="1">
                <a:blip r:embed="rId4"/>
                <a:stretch>
                  <a:fillRect l="-1379" t="-1497" b="-3593"/>
                </a:stretch>
              </a:blipFill>
              <a:ln w="31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427984" y="2818948"/>
            <a:ext cx="424847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Pour remédier à « l'explosion » du nuage : piéger les atomes de Rydberg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3367819" y="1181749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D:\Documents Tigrane\manuscrit-git\soutenance\figures\college_de_fra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62692"/>
            <a:ext cx="3960440" cy="16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D:\Documents Tigrane\manuscrit-git\soutenance\figures\ressort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8" y="2526875"/>
            <a:ext cx="3672409" cy="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D:\Documents Tigrane\manuscrit-git\soutenance\figures\bil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73016"/>
            <a:ext cx="1363375" cy="13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D:\Documents Tigrane\manuscrit-git\soutenance\figures\roue_vel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96260"/>
            <a:ext cx="1804030" cy="13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1496358">
            <a:off x="1928271" y="4526354"/>
            <a:ext cx="685433" cy="3600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5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Experimental setup : transferring and detecting Rydberg atoms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36928"/>
            <a:ext cx="4896544" cy="18114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5033"/>
            <a:ext cx="3744416" cy="1760611"/>
          </a:xfrm>
          <a:prstGeom prst="rect">
            <a:avLst/>
          </a:prstGeom>
          <a:ln w="635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 or 2 </a:t>
                </a:r>
                <a:r>
                  <a:rPr lang="fr-FR" dirty="0" err="1" smtClean="0"/>
                  <a:t>microwave</a:t>
                </a:r>
                <a:r>
                  <a:rPr lang="fr-FR" dirty="0" smtClean="0"/>
                  <a:t> photons :</a:t>
                </a:r>
              </a:p>
              <a:p>
                <a:r>
                  <a:rPr lang="fr-FR" dirty="0" smtClean="0"/>
                  <a:t>transition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the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level to </a:t>
                </a:r>
                <a:r>
                  <a:rPr lang="fr-FR" dirty="0" err="1" smtClean="0"/>
                  <a:t>any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neighboring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Microwave pulse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Voltage ramp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sz="1600" dirty="0" smtClean="0"/>
                  <a:t> ionization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Acceleration of the ions and detection in the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60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88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-5706" y="2348880"/>
            <a:ext cx="9149705" cy="1872208"/>
          </a:xfrm>
        </p:spPr>
        <p:txBody>
          <a:bodyPr>
            <a:noAutofit/>
          </a:bodyPr>
          <a:lstStyle/>
          <a:p>
            <a:pPr rtl="0" eaLnBrk="1" latinLnBrk="0" hangingPunct="1"/>
            <a:r>
              <a:rPr lang="fr-FR" sz="3800" kern="1200" dirty="0" smtClean="0">
                <a:solidFill>
                  <a:srgbClr val="000000"/>
                </a:solidFill>
                <a:effectLst/>
              </a:rPr>
              <a:t>Rydberg laser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microwave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spectroscopy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: </a:t>
            </a:r>
            <a:endParaRPr lang="fr-FR" sz="3800" dirty="0" smtClean="0">
              <a:effectLst/>
            </a:endParaRPr>
          </a:p>
          <a:p>
            <a:pPr rtl="0" eaLnBrk="1" latinLnBrk="0" hangingPunct="1"/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electric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fields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coherence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times</a:t>
            </a:r>
            <a:endParaRPr lang="fr-FR" sz="3800" dirty="0" smtClean="0">
              <a:effectLst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141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Microwave probes Dipole Blockade and van der Waals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Cold Rydberg gas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6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5525234" y="2317525"/>
            <a:ext cx="3526818" cy="3617471"/>
            <a:chOff x="5525234" y="2317525"/>
            <a:chExt cx="3526818" cy="3617471"/>
          </a:xfrm>
        </p:grpSpPr>
        <p:grpSp>
          <p:nvGrpSpPr>
            <p:cNvPr id="9" name="Groupe 8"/>
            <p:cNvGrpSpPr/>
            <p:nvPr/>
          </p:nvGrpSpPr>
          <p:grpSpPr>
            <a:xfrm>
              <a:off x="5525234" y="2317525"/>
              <a:ext cx="3526818" cy="3024336"/>
              <a:chOff x="5797710" y="2708920"/>
              <a:chExt cx="3048006" cy="2153416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7710" y="2708920"/>
                <a:ext cx="3048006" cy="2153416"/>
              </a:xfrm>
              <a:prstGeom prst="rect">
                <a:avLst/>
              </a:prstGeom>
              <a:ln w="9525"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176" y="3031584"/>
                <a:ext cx="2376264" cy="18307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/>
                <p:cNvSpPr txBox="1"/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latin typeface="Cambria Math"/>
                                    </a:rPr>
                                    <m:t>5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  <m:r>
                            <a:rPr lang="pt-BR" sz="120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</m:e>
                      </m:d>
                    </m:oMath>
                  </a14:m>
                  <a:r>
                    <a:rPr lang="fr-FR" sz="1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 smtClean="0">
                                      <a:latin typeface="Cambria Math"/>
                                    </a:rPr>
                                    <m:t>60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96" name="ZoneTexte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0833" t="-123077" r="-27315" b="-182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3" name="Connecteur droit 212"/>
          <p:cNvCxnSpPr/>
          <p:nvPr/>
        </p:nvCxnSpPr>
        <p:spPr>
          <a:xfrm>
            <a:off x="3830886" y="75985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Natural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/>
                      </a:rPr>
                      <m:t>6</m:t>
                    </m:r>
                    <m:r>
                      <a:rPr lang="fr-FR" sz="1200" b="0" i="1" smtClean="0">
                        <a:latin typeface="Cambria Math"/>
                      </a:rPr>
                      <m:t>0</m:t>
                    </m:r>
                    <m:r>
                      <a:rPr lang="fr-FR" sz="12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1200" dirty="0" smtClean="0"/>
                  <a:t> linewidth = 3,98 kHz (at 0K)</a:t>
                </a:r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Cambria Math"/>
                  </a:rPr>
                  <a:t>A </a:t>
                </a:r>
                <a:r>
                  <a:rPr lang="fr-FR" dirty="0" err="1" smtClean="0">
                    <a:latin typeface="Cambria Math"/>
                  </a:rPr>
                  <a:t>static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electric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field</a:t>
                </a:r>
                <a:r>
                  <a:rPr lang="fr-FR" dirty="0" smtClean="0">
                    <a:latin typeface="Cambria Math"/>
                  </a:rPr>
                  <a:t> shifts the </a:t>
                </a:r>
                <a:r>
                  <a:rPr lang="fr-FR" dirty="0" err="1" smtClean="0">
                    <a:latin typeface="Cambria Math"/>
                  </a:rPr>
                  <a:t>energies</a:t>
                </a:r>
                <a:r>
                  <a:rPr lang="fr-FR" dirty="0" smtClean="0">
                    <a:latin typeface="Cambria Math"/>
                  </a:rPr>
                  <a:t> of the </a:t>
                </a:r>
                <a:r>
                  <a:rPr lang="fr-FR" dirty="0" err="1" smtClean="0">
                    <a:latin typeface="Cambria Math"/>
                  </a:rPr>
                  <a:t>atomic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levels</a:t>
                </a:r>
                <a:r>
                  <a:rPr lang="fr-FR" dirty="0" smtClean="0">
                    <a:latin typeface="Cambria Math"/>
                  </a:rPr>
                  <a:t> : </a:t>
                </a:r>
                <a:endParaRPr lang="fr-FR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</a:rPr>
                        <m:t>𝑓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. 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 ,     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∝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84448"/>
            <a:ext cx="4195992" cy="2964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1/2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=−92,2 </m:t>
                      </m:r>
                      <m:r>
                        <a:rPr lang="fr-FR" b="0" i="1" smtClean="0">
                          <a:latin typeface="Cambria Math"/>
                        </a:rPr>
                        <m:t>𝑀𝐻𝑧</m:t>
                      </m:r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6</m:t>
                        </m:r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  <m:r>
                      <a:rPr lang="fr-FR" i="1">
                        <a:latin typeface="Cambria Math"/>
                      </a:rPr>
                      <m:t>=−</m:t>
                    </m:r>
                    <m:r>
                      <a:rPr lang="fr-FR" b="0" i="1" smtClean="0">
                        <a:latin typeface="Cambria Math"/>
                      </a:rPr>
                      <m:t>102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8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i="1">
                        <a:latin typeface="Cambria Math"/>
                      </a:rPr>
                      <m:t>𝑀𝐻𝑧</m:t>
                    </m:r>
                    <m:r>
                      <a:rPr lang="fr-FR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fr-F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/>
                                  </a:rPr>
                                  <m:t>𝑐𝑚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i="1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fr-FR" dirty="0" smtClean="0"/>
                  <a:t> 	(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fr-FR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e>
                    </m:acc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/2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/>
                        </a:rPr>
                        <m:t>=−</m:t>
                      </m:r>
                      <m:r>
                        <a:rPr lang="fr-FR" b="0" i="1" smtClean="0">
                          <a:latin typeface="Cambria Math"/>
                        </a:rPr>
                        <m:t>649</m:t>
                      </m:r>
                      <m:r>
                        <a:rPr lang="fr-FR" i="1"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latin typeface="Cambria Math"/>
                        </a:rPr>
                        <m:t>6</m:t>
                      </m:r>
                      <m:r>
                        <a:rPr lang="fr-FR" i="1">
                          <a:latin typeface="Cambria Math"/>
                        </a:rPr>
                        <m:t> </m:t>
                      </m:r>
                      <m:r>
                        <a:rPr lang="fr-FR" i="1">
                          <a:latin typeface="Cambria Math"/>
                        </a:rPr>
                        <m:t>𝑀𝐻𝑧</m:t>
                      </m:r>
                      <m:r>
                        <a:rPr lang="fr-FR" i="1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Inhomogeneous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shift </a:t>
                </a:r>
                <a:r>
                  <a:rPr lang="fr-FR" dirty="0" err="1" smtClean="0"/>
                  <a:t>spatially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dependent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  <m:r>
                      <a:rPr lang="fr-FR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transition line </a:t>
                </a:r>
                <a:r>
                  <a:rPr lang="fr-FR" dirty="0" err="1" smtClean="0"/>
                  <a:t>broadening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fr-FR" dirty="0" smtClean="0"/>
                  <a:t> !</a:t>
                </a:r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  <a:blipFill rotWithShape="1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11" name="Titr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The Stark effect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0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620150"/>
              </p:ext>
            </p:extLst>
          </p:nvPr>
        </p:nvGraphicFramePr>
        <p:xfrm>
          <a:off x="429196" y="918319"/>
          <a:ext cx="1709936" cy="194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05" name="Acrobat Document" r:id="rId4" imgW="7267386" imgH="8248515" progId="AcroExch.Document.11">
                  <p:embed/>
                </p:oleObj>
              </mc:Choice>
              <mc:Fallback>
                <p:oleObj name="Acrobat Document" r:id="rId4" imgW="7267386" imgH="824851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196" y="918319"/>
                        <a:ext cx="1709936" cy="1940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11560" y="29673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Large and </a:t>
            </a:r>
            <a:r>
              <a:rPr lang="fr-FR" sz="1200" dirty="0" err="1" smtClean="0"/>
              <a:t>inhomogeneous</a:t>
            </a:r>
            <a:r>
              <a:rPr lang="fr-FR" sz="1200" dirty="0" smtClean="0"/>
              <a:t> </a:t>
            </a:r>
            <a:r>
              <a:rPr lang="fr-FR" sz="1200" dirty="0" err="1" smtClean="0"/>
              <a:t>residual</a:t>
            </a:r>
            <a:r>
              <a:rPr lang="fr-FR" sz="1200" dirty="0" smtClean="0"/>
              <a:t> </a:t>
            </a:r>
            <a:r>
              <a:rPr lang="fr-FR" sz="1200" dirty="0" err="1" smtClean="0"/>
              <a:t>field</a:t>
            </a:r>
            <a:endParaRPr lang="fr-F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Installation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𝑅𝑏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dispensers</a:t>
                </a:r>
                <a:r>
                  <a:rPr lang="fr-FR" dirty="0" smtClean="0"/>
                  <a:t> </a:t>
                </a:r>
                <a:r>
                  <a:rPr lang="fr-FR" b="1" dirty="0" err="1" smtClean="0"/>
                  <a:t>inside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cryogenic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environment</a:t>
                </a:r>
                <a:r>
                  <a:rPr lang="fr-FR" dirty="0" smtClean="0"/>
                  <a:t>, as close as possible to the chip surface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saturation of the rubidium </a:t>
                </a:r>
                <a:r>
                  <a:rPr lang="fr-FR" dirty="0" err="1" smtClean="0"/>
                  <a:t>deposit</a:t>
                </a:r>
                <a:r>
                  <a:rPr lang="fr-FR" dirty="0" smtClean="0"/>
                  <a:t> 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𝑛𝑚</m:t>
                    </m:r>
                  </m:oMath>
                </a14:m>
                <a:r>
                  <a:rPr lang="fr-FR" dirty="0" smtClean="0"/>
                  <a:t> layer)</a:t>
                </a:r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5024"/>
            <a:ext cx="3419443" cy="256458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51868" y="510131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Uncontrolled</a:t>
            </a:r>
            <a:r>
              <a:rPr lang="fr-FR" dirty="0" smtClean="0"/>
              <a:t> </a:t>
            </a:r>
            <a:r>
              <a:rPr lang="fr-FR" sz="1200" dirty="0" err="1" smtClean="0"/>
              <a:t>deposit</a:t>
            </a:r>
            <a:endParaRPr lang="fr-FR" sz="1200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491880" y="510131"/>
            <a:ext cx="2088232" cy="2918869"/>
            <a:chOff x="3491880" y="510131"/>
            <a:chExt cx="2088232" cy="2918869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0972343"/>
                </p:ext>
              </p:extLst>
            </p:nvPr>
          </p:nvGraphicFramePr>
          <p:xfrm>
            <a:off x="3491880" y="918319"/>
            <a:ext cx="1704274" cy="19599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6" name="Acrobat Document" r:id="rId8" imgW="7172300" imgH="8248515" progId="AcroExch.Document.11">
                    <p:embed/>
                  </p:oleObj>
                </mc:Choice>
                <mc:Fallback>
                  <p:oleObj name="Acrobat Document" r:id="rId8" imgW="7172300" imgH="82485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491880" y="918319"/>
                          <a:ext cx="1704274" cy="19599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/>
            <p:cNvSpPr txBox="1"/>
            <p:nvPr/>
          </p:nvSpPr>
          <p:spPr>
            <a:xfrm>
              <a:off x="3607098" y="2967335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Large but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785915" y="510131"/>
              <a:ext cx="1615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Ideal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expected</a:t>
              </a:r>
              <a:r>
                <a:rPr lang="fr-FR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631434" y="595665"/>
            <a:ext cx="2261046" cy="2833334"/>
            <a:chOff x="6631434" y="595665"/>
            <a:chExt cx="2261046" cy="2833334"/>
          </a:xfrm>
        </p:grpSpPr>
        <p:graphicFrame>
          <p:nvGraphicFramePr>
            <p:cNvPr id="6" name="Obje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806555"/>
                </p:ext>
              </p:extLst>
            </p:nvPr>
          </p:nvGraphicFramePr>
          <p:xfrm>
            <a:off x="6631434" y="918319"/>
            <a:ext cx="2016224" cy="197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7" name="Acrobat Document" r:id="rId10" imgW="8448408" imgH="8286615" progId="AcroExch.Document.11">
                    <p:embed/>
                  </p:oleObj>
                </mc:Choice>
                <mc:Fallback>
                  <p:oleObj name="Acrobat Document" r:id="rId10" imgW="8448408" imgH="82866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31434" y="918319"/>
                          <a:ext cx="2016224" cy="1977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ZoneTexte 8"/>
            <p:cNvSpPr txBox="1"/>
            <p:nvPr/>
          </p:nvSpPr>
          <p:spPr>
            <a:xfrm>
              <a:off x="6919466" y="2967334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/>
                <a:t>Strongly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reduced</a:t>
              </a:r>
              <a:r>
                <a:rPr lang="fr-FR" sz="1200" dirty="0" smtClean="0"/>
                <a:t>, and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075906" y="595665"/>
              <a:ext cx="1660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Probable </a:t>
              </a:r>
              <a:r>
                <a:rPr lang="fr-FR" sz="1200" dirty="0" err="1" smtClean="0"/>
                <a:t>actual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sp>
        <p:nvSpPr>
          <p:cNvPr id="17" name="Titre 1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1013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Rubidium coating on the chip</a:t>
            </a:r>
            <a:endParaRPr lang="fr-F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7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97" y="3541552"/>
            <a:ext cx="3177710" cy="2245052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73818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30" y="1161174"/>
            <a:ext cx="2697139" cy="118456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3" y="3587370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Groupe 41"/>
          <p:cNvGrpSpPr/>
          <p:nvPr/>
        </p:nvGrpSpPr>
        <p:grpSpPr>
          <a:xfrm>
            <a:off x="1847531" y="1158246"/>
            <a:ext cx="1008112" cy="2630794"/>
            <a:chOff x="6876256" y="1298219"/>
            <a:chExt cx="1008112" cy="2630794"/>
          </a:xfrm>
        </p:grpSpPr>
        <p:sp>
          <p:nvSpPr>
            <p:cNvPr id="43" name="Ellipse 42"/>
            <p:cNvSpPr/>
            <p:nvPr/>
          </p:nvSpPr>
          <p:spPr>
            <a:xfrm>
              <a:off x="6876256" y="1298219"/>
              <a:ext cx="1008112" cy="1212924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7380312" y="2511143"/>
              <a:ext cx="420213" cy="14178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64704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e 37"/>
          <p:cNvGrpSpPr/>
          <p:nvPr/>
        </p:nvGrpSpPr>
        <p:grpSpPr>
          <a:xfrm>
            <a:off x="6876256" y="1696765"/>
            <a:ext cx="1008112" cy="2020267"/>
            <a:chOff x="6876256" y="1696765"/>
            <a:chExt cx="1008112" cy="2020267"/>
          </a:xfrm>
        </p:grpSpPr>
        <p:sp>
          <p:nvSpPr>
            <p:cNvPr id="31" name="Ellipse 30"/>
            <p:cNvSpPr/>
            <p:nvPr/>
          </p:nvSpPr>
          <p:spPr>
            <a:xfrm>
              <a:off x="6876256" y="1696765"/>
              <a:ext cx="1008112" cy="814378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7236296" y="2511143"/>
              <a:ext cx="144016" cy="12058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Old and new Rydberg spectra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6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4717675" y="692696"/>
            <a:ext cx="2808312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effectLst/>
              </a:rPr>
              <a:t>After the rubidium deposit :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21017"/>
            <a:ext cx="3960541" cy="279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.</m:t>
                    </m:r>
                    <m:sSup>
                      <m:sSup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 smtClean="0">
                    <a:ea typeface="Cambria Math"/>
                  </a:rPr>
                  <a:t>   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→60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</m:oMath>
                </a14:m>
                <a:endParaRPr lang="fr-FR" sz="140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1/2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→60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3/2</m:t>
                              </m:r>
                            </m:sub>
                          </m:sSub>
                        </m:sub>
                      </m:sSub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=−557,4 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𝑀𝐻𝑧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.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sz="1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⟹  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𝐴</m:t>
                          </m:r>
                        </m:e>
                      </m:rad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73848"/>
            <a:ext cx="4307052" cy="312319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62" y="1695170"/>
            <a:ext cx="3149928" cy="2225424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Electric field measurements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1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3" name="ZoneTexte 4"/>
          <p:cNvSpPr txBox="1"/>
          <p:nvPr/>
        </p:nvSpPr>
        <p:spPr>
          <a:xfrm>
            <a:off x="0" y="141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Coherence time measurements : Rabi oscillations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13196"/>
            <a:ext cx="3656698" cy="2006725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218188" y="1052736"/>
            <a:ext cx="4444828" cy="2242095"/>
            <a:chOff x="218188" y="1052736"/>
            <a:chExt cx="4444828" cy="2242095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88" y="1052736"/>
              <a:ext cx="3415236" cy="224209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𝟔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𝟎</m:t>
                            </m:r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𝑱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oMath>
                    </m:oMathPara>
                  </a14:m>
                  <a:endParaRPr lang="pt-BR" sz="1200" b="1" i="1" dirty="0" smtClean="0">
                    <a:solidFill>
                      <a:srgbClr val="0012C0"/>
                    </a:solidFill>
                    <a:latin typeface="Cambria Math"/>
                    <a:ea typeface="Cambria Math"/>
                  </a:endParaRPr>
                </a:p>
                <a:p>
                  <a:r>
                    <a:rPr lang="pt-BR" sz="1200" b="1" dirty="0" smtClean="0">
                      <a:solidFill>
                        <a:srgbClr val="0012C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𝟏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/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𝟐</m:t>
                      </m:r>
                    </m:oMath>
                  </a14:m>
                  <a:endParaRPr lang="fr-FR" sz="1200" b="1" dirty="0">
                    <a:solidFill>
                      <a:srgbClr val="517D2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6531" b="-191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172463" y="3424426"/>
                <a:ext cx="1798254" cy="529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</m:oMath>
                  </m:oMathPara>
                </a14:m>
                <a:endParaRPr lang="fr-FR" sz="1200" b="1" i="1" dirty="0" smtClean="0">
                  <a:solidFill>
                    <a:srgbClr val="0012C0"/>
                  </a:solidFill>
                  <a:latin typeface="Cambria Math"/>
                  <a:ea typeface="Cambria Math"/>
                </a:endParaRPr>
              </a:p>
              <a:p>
                <a:r>
                  <a:rPr lang="pt-BR" sz="1200" b="1" dirty="0" smtClean="0">
                    <a:solidFill>
                      <a:srgbClr val="C00000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𝟔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𝑱</m:t>
                        </m:r>
                      </m:sub>
                    </m:sSub>
                    <m:r>
                      <a:rPr lang="fr-F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= </m:t>
                    </m:r>
                    <m:r>
                      <a:rPr lang="pt-B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𝟑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/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𝟐</m:t>
                    </m:r>
                  </m:oMath>
                </a14:m>
                <a:endParaRPr lang="fr-FR" sz="1200" b="1" dirty="0">
                  <a:solidFill>
                    <a:srgbClr val="0012C0"/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30" y="3330181"/>
                <a:ext cx="2016224" cy="639278"/>
              </a:xfrm>
              <a:prstGeom prst="rect">
                <a:avLst/>
              </a:prstGeom>
              <a:blipFill rotWithShape="1">
                <a:blip r:embed="rId8"/>
                <a:stretch>
                  <a:fillRect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=118 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blipFill rotWithShape="1">
                <a:blip r:embed="rId9"/>
                <a:stretch>
                  <a:fillRect r="-6186" b="-2352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=5,9 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327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218188" y="692696"/>
            <a:ext cx="4824536" cy="4968552"/>
            <a:chOff x="218188" y="692696"/>
            <a:chExt cx="4824536" cy="4968552"/>
          </a:xfrm>
        </p:grpSpPr>
        <p:sp>
          <p:nvSpPr>
            <p:cNvPr id="20" name="ZoneTexte 19"/>
            <p:cNvSpPr txBox="1"/>
            <p:nvPr/>
          </p:nvSpPr>
          <p:spPr>
            <a:xfrm>
              <a:off x="477335" y="836712"/>
              <a:ext cx="35942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Thermal </a:t>
              </a:r>
              <a:r>
                <a:rPr lang="fr-FR" sz="1400" dirty="0" err="1" smtClean="0"/>
                <a:t>cloud</a:t>
              </a:r>
              <a:r>
                <a:rPr lang="fr-FR" sz="1400" dirty="0" smtClean="0"/>
                <a:t>, 455 µm </a:t>
              </a:r>
              <a:r>
                <a:rPr lang="fr-FR" sz="1400" dirty="0" err="1" smtClean="0"/>
                <a:t>from</a:t>
              </a:r>
              <a:r>
                <a:rPr lang="fr-FR" sz="1400" dirty="0" smtClean="0"/>
                <a:t> the chip surface :</a:t>
              </a:r>
              <a:endParaRPr lang="fr-FR" sz="1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188" y="692696"/>
              <a:ext cx="4824536" cy="4968552"/>
            </a:xfrm>
            <a:prstGeom prst="rect">
              <a:avLst/>
            </a:prstGeom>
            <a:noFill/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2" y="1005542"/>
            <a:ext cx="2057749" cy="24857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8" y="3292140"/>
            <a:ext cx="3048006" cy="22098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37" name="Groupe 36"/>
          <p:cNvGrpSpPr/>
          <p:nvPr/>
        </p:nvGrpSpPr>
        <p:grpSpPr>
          <a:xfrm>
            <a:off x="342738" y="817542"/>
            <a:ext cx="5957453" cy="3635783"/>
            <a:chOff x="251521" y="404664"/>
            <a:chExt cx="4104456" cy="2516354"/>
          </a:xfrm>
        </p:grpSpPr>
        <p:grpSp>
          <p:nvGrpSpPr>
            <p:cNvPr id="33" name="Groupe 32"/>
            <p:cNvGrpSpPr/>
            <p:nvPr/>
          </p:nvGrpSpPr>
          <p:grpSpPr>
            <a:xfrm>
              <a:off x="251521" y="1491944"/>
              <a:ext cx="4104456" cy="1429074"/>
              <a:chOff x="4537544" y="1621272"/>
              <a:chExt cx="4495023" cy="1692364"/>
            </a:xfrm>
          </p:grpSpPr>
          <p:grpSp>
            <p:nvGrpSpPr>
              <p:cNvPr id="23" name="Groupe 22"/>
              <p:cNvGrpSpPr/>
              <p:nvPr/>
            </p:nvGrpSpPr>
            <p:grpSpPr>
              <a:xfrm>
                <a:off x="5249807" y="1621272"/>
                <a:ext cx="2418537" cy="560447"/>
                <a:chOff x="4522016" y="5997789"/>
                <a:chExt cx="2995716" cy="708349"/>
              </a:xfrm>
            </p:grpSpPr>
            <p:cxnSp>
              <p:nvCxnSpPr>
                <p:cNvPr id="10" name="Connecteur droit avec flèche 9"/>
                <p:cNvCxnSpPr/>
                <p:nvPr/>
              </p:nvCxnSpPr>
              <p:spPr>
                <a:xfrm flipV="1">
                  <a:off x="4522016" y="5997789"/>
                  <a:ext cx="72008" cy="69883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avec flèche 14"/>
                <p:cNvCxnSpPr/>
                <p:nvPr/>
              </p:nvCxnSpPr>
              <p:spPr>
                <a:xfrm flipV="1">
                  <a:off x="6714999" y="5997789"/>
                  <a:ext cx="802733" cy="70834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5686715" y="6007304"/>
                  <a:ext cx="314744" cy="68932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7544" y="2204864"/>
                <a:ext cx="4495023" cy="1108772"/>
              </a:xfrm>
              <a:prstGeom prst="rect">
                <a:avLst/>
              </a:prstGeom>
            </p:spPr>
          </p:pic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21" y="404664"/>
              <a:ext cx="3295591" cy="1202891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179512" y="692696"/>
            <a:ext cx="6336704" cy="39604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08341"/>
            <a:ext cx="4512037" cy="3271227"/>
          </a:xfrm>
          <a:prstGeom prst="rect">
            <a:avLst/>
          </a:prstGeom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r>
                        <a:rPr lang="fr-FR" b="0" i="1" smtClean="0">
                          <a:latin typeface="Cambria Math"/>
                        </a:rPr>
                        <m:t>𝜈</m:t>
                      </m:r>
                      <m:r>
                        <a:rPr lang="fr-FR" b="0" i="1" smtClean="0">
                          <a:latin typeface="Cambria Math"/>
                        </a:rPr>
                        <m:t>=2∗25 </m:t>
                      </m:r>
                      <m:r>
                        <a:rPr lang="fr-FR" b="0" i="1" smtClean="0">
                          <a:latin typeface="Cambria Math"/>
                        </a:rPr>
                        <m:t>𝑘𝐻𝑧</m:t>
                      </m:r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𝜏</m:t>
                      </m:r>
                      <m:r>
                        <a:rPr lang="fr-FR" sz="2400" b="0" i="1" smtClean="0">
                          <a:latin typeface="Cambria Math"/>
                        </a:rPr>
                        <m:t>=163 </m:t>
                      </m:r>
                      <m:r>
                        <a:rPr lang="fr-FR" sz="2400" b="0" i="1" smtClean="0">
                          <a:latin typeface="Cambria Math"/>
                        </a:rPr>
                        <m:t>𝜇</m:t>
                      </m:r>
                      <m:r>
                        <a:rPr lang="fr-FR" sz="2400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Ramsey fringes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9" y="4017429"/>
            <a:ext cx="2529415" cy="1833826"/>
          </a:xfrm>
          <a:prstGeom prst="rect">
            <a:avLst/>
          </a:prstGeom>
        </p:spPr>
      </p:pic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29" name="Groupe 28"/>
          <p:cNvGrpSpPr/>
          <p:nvPr/>
        </p:nvGrpSpPr>
        <p:grpSpPr>
          <a:xfrm>
            <a:off x="107337" y="620688"/>
            <a:ext cx="5265964" cy="2376264"/>
            <a:chOff x="3021022" y="692696"/>
            <a:chExt cx="6351845" cy="296638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373" y="692696"/>
              <a:ext cx="5688494" cy="1834389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022" y="2420887"/>
              <a:ext cx="5503076" cy="1238193"/>
            </a:xfrm>
            <a:prstGeom prst="rect">
              <a:avLst/>
            </a:prstGeom>
          </p:spPr>
        </p:pic>
        <p:cxnSp>
          <p:nvCxnSpPr>
            <p:cNvPr id="7" name="Connecteur droit avec flèche 6"/>
            <p:cNvCxnSpPr/>
            <p:nvPr/>
          </p:nvCxnSpPr>
          <p:spPr>
            <a:xfrm flipV="1">
              <a:off x="3684373" y="1556792"/>
              <a:ext cx="726555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4644008" y="1556793"/>
              <a:ext cx="310349" cy="98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5540064" y="1681491"/>
              <a:ext cx="86857" cy="8455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H="1" flipV="1">
              <a:off x="6234917" y="1556793"/>
              <a:ext cx="434284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H="1" flipV="1">
              <a:off x="6929770" y="1609891"/>
              <a:ext cx="862446" cy="9289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n w="6350">
                          <a:noFill/>
                        </a:ln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i="1">
                        <a:ln w="6350">
                          <a:noFill/>
                        </a:ln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>
                    <a:ln w="6350">
                      <a:noFill/>
                    </a:ln>
                  </a:rPr>
                  <a:t> transition :</a:t>
                </a:r>
                <a:endParaRPr lang="fr-FR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blipFill rotWithShape="1">
                <a:blip r:embed="rId6"/>
                <a:stretch>
                  <a:fillRect t="-6154" b="-1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041130"/>
            <a:ext cx="2511705" cy="1820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=600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58775" y="3469985"/>
            <a:ext cx="4740997" cy="239213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67090"/>
            <a:ext cx="3505763" cy="254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latin typeface="Cambria Math"/>
                        </a:rPr>
                        <m:t>=649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=2∗25 </m:t>
                    </m:r>
                    <m:r>
                      <a:rPr lang="fr-FR" b="0" i="1" smtClean="0">
                        <a:latin typeface="Cambria Math"/>
                      </a:rPr>
                      <m:t>𝑘𝐻𝑧</m:t>
                    </m:r>
                  </m:oMath>
                </a14:m>
                <a:endParaRPr lang="fr-FR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Rydberg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𝑙𝑖𝑓𝑒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=210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Quantum </a:t>
                </a:r>
                <a:r>
                  <a:rPr lang="fr-FR" dirty="0" err="1" smtClean="0"/>
                  <a:t>coherence</a:t>
                </a:r>
                <a:r>
                  <a:rPr lang="fr-FR" dirty="0" smtClean="0"/>
                  <a:t> time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𝜏</m:t>
                    </m:r>
                    <m:r>
                      <a:rPr lang="fr-FR" b="0" i="1" smtClean="0">
                        <a:latin typeface="Cambria Math"/>
                      </a:rPr>
                      <m:t>=649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=200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spin echo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9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69</a:t>
            </a:fld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36712"/>
            <a:ext cx="452793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900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interaction|4. Spectroscopie des interactions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98" y="3717032"/>
            <a:ext cx="4640490" cy="255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504" y="1064925"/>
            <a:ext cx="396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l'influence des interactions sur l'excitation d'un  nuage dense d'atomes de Rydberg, par spectroscopie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la distribution d'énergies d'interaction au sein d'un tel nuage, par spectroscopie microonde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Suivre l'expansion du nuage par ce moyen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Développement d'un modèle numérique satisfaisant aux temps courts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8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 piégés pour la simulation quantique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1196752"/>
            <a:ext cx="4032448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de simulateur quantique [2]: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piégés par faisceau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émission spontanée inhibée :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augmentée (secondes)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contrôlé</a:t>
            </a:r>
          </a:p>
          <a:p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chaîne 1D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 40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atomes, 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régulière et sans défaut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484784"/>
            <a:ext cx="446978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84695" y="4365104"/>
            <a:ext cx="30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[2] T.L Nguyen et al, 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PRX, in print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Image 13" descr="compschem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84784"/>
            <a:ext cx="4422695" cy="2565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4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Différents cas pour deux atomes de Rydberg :</a:t>
                </a:r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Même état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(partiel)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/</m:t>
                      </m:r>
                      <m:r>
                        <a:rPr lang="fr-FR" i="1">
                          <a:latin typeface="Cambria Math"/>
                        </a:rPr>
                        <m:t>h</m:t>
                      </m:r>
                      <m:r>
                        <a:rPr lang="fr-F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(complet)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eff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/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𝑏𝑏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blipFill rotWithShape="1">
                <a:blip r:embed="rId4"/>
                <a:stretch>
                  <a:fillRect l="-1236" t="-577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-108520" y="0"/>
            <a:ext cx="936104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interaction|3. Deux Rydberg dans des états différents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États de Rydberg différents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interaction d'échange !</a:t>
                </a:r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𝑏𝑎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𝑏𝑏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/>
          <p:cNvCxnSpPr/>
          <p:nvPr/>
        </p:nvCxnSpPr>
        <p:spPr>
          <a:xfrm>
            <a:off x="4572000" y="836712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𝑏𝑎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Limitons nous à la situation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372" t="-6452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560" y="1988840"/>
            <a:ext cx="3478429" cy="1973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8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 |  5. Proposition de simulateur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54723" y="2996952"/>
            <a:ext cx="7098610" cy="923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Comment réaliser un simulateur quantique avec des atomes de Rydberg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les atomes pour empêcher "l'explosion" de l'ensemble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protéger leur durée de vie afin d'obtenir des temps longs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Gros problème !</a:t>
                </a:r>
              </a:p>
              <a:p>
                <a:r>
                  <a:rPr lang="fr-FR" dirty="0" smtClean="0"/>
                  <a:t>Pour les niveaux de Rydberg de faible moment cinétique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, le piégeage laser entraîne une photo-ionisation rapide.</a:t>
                </a:r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323528" y="678548"/>
            <a:ext cx="7704856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 smtClean="0"/>
          </a:p>
          <a:p>
            <a:pPr algn="ctr"/>
            <a:r>
              <a:rPr lang="fr-FR" dirty="0" smtClean="0"/>
              <a:t>Simulateur quantique : utiliser un système accessible et contrôlable</a:t>
            </a:r>
            <a:br>
              <a:rPr lang="fr-FR" dirty="0" smtClean="0"/>
            </a:br>
            <a:r>
              <a:rPr lang="fr-FR" dirty="0" smtClean="0"/>
              <a:t>comme modèle, pour simuler un système que l'on cherche à connaître</a:t>
            </a:r>
          </a:p>
          <a:p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4860032" y="1628799"/>
            <a:ext cx="37149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Interactions entre atomes de Rydberg</a:t>
            </a:r>
            <a:br>
              <a:rPr lang="fr-FR" dirty="0" smtClean="0"/>
            </a:br>
            <a:r>
              <a:rPr lang="fr-FR" dirty="0" smtClean="0"/>
              <a:t>=&gt; simuler une chaîne de spins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9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    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2.MOT-miroirs sur puce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72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236296" y="628935"/>
            <a:ext cx="1748427" cy="3149072"/>
            <a:chOff x="6948264" y="868070"/>
            <a:chExt cx="1748427" cy="3149072"/>
          </a:xfrm>
        </p:grpSpPr>
        <p:sp>
          <p:nvSpPr>
            <p:cNvPr id="41" name="ZoneTexte 40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« QUAD-MOT »</a:t>
              </a:r>
            </a:p>
            <a:p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cxnSp>
          <p:nvCxnSpPr>
            <p:cNvPr id="48" name="Connecteur droit avec flèche 47"/>
            <p:cNvCxnSpPr/>
            <p:nvPr/>
          </p:nvCxnSpPr>
          <p:spPr>
            <a:xfrm>
              <a:off x="7768841" y="3280513"/>
              <a:ext cx="1" cy="4596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211925" y="3740143"/>
              <a:ext cx="1221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Mélasse optique</a:t>
              </a: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Jet vertical lent</a:t>
              </a:r>
            </a:p>
          </p:txBody>
        </p:sp>
        <p:cxnSp>
          <p:nvCxnSpPr>
            <p:cNvPr id="55" name="Connecteur droit avec flèche 54"/>
            <p:cNvCxnSpPr>
              <a:stCxn id="42" idx="2"/>
              <a:endCxn id="43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/>
          <p:cNvSpPr txBox="1"/>
          <p:nvPr/>
        </p:nvSpPr>
        <p:spPr>
          <a:xfrm>
            <a:off x="4932040" y="4301695"/>
            <a:ext cx="3960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étape : capture des atomes devant la puce (QUAD 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Comprimer et refroidir (U-MOT)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encore (mélasse optique)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00"/>
            <a:ext cx="2815884" cy="23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Ellipse 36"/>
          <p:cNvSpPr/>
          <p:nvPr/>
        </p:nvSpPr>
        <p:spPr>
          <a:xfrm>
            <a:off x="1789141" y="4308378"/>
            <a:ext cx="190571" cy="20433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1979712" y="4452394"/>
            <a:ext cx="524965" cy="2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899592" y="3068960"/>
            <a:ext cx="3528392" cy="2736304"/>
          </a:xfrm>
          <a:prstGeom prst="ellipse">
            <a:avLst/>
          </a:prstGeom>
          <a:noFill/>
          <a:ln>
            <a:solidFill>
              <a:srgbClr val="19E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4" y="3676108"/>
            <a:ext cx="27955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e 8"/>
          <p:cNvGrpSpPr>
            <a:grpSpLocks/>
          </p:cNvGrpSpPr>
          <p:nvPr/>
        </p:nvGrpSpPr>
        <p:grpSpPr bwMode="auto">
          <a:xfrm>
            <a:off x="284623" y="772056"/>
            <a:ext cx="2271153" cy="2008872"/>
            <a:chOff x="4611974" y="3284984"/>
            <a:chExt cx="4064482" cy="3240360"/>
          </a:xfrm>
        </p:grpSpPr>
        <p:pic>
          <p:nvPicPr>
            <p:cNvPr id="27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ZoneTexte 27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6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47" name="Connecteur droit 46"/>
            <p:cNvCxnSpPr>
              <a:endCxn id="46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1" name="Connecteur droit avec flèche 50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cxnSp>
        <p:nvCxnSpPr>
          <p:cNvPr id="38" name="Connecteur droit avec flèche 37"/>
          <p:cNvCxnSpPr/>
          <p:nvPr/>
        </p:nvCxnSpPr>
        <p:spPr>
          <a:xfrm>
            <a:off x="1154173" y="2039571"/>
            <a:ext cx="753531" cy="2181517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118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|  3.Piège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en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Z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refroidissement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évaporatif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73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520" y="3573016"/>
            <a:ext cx="381642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 nuage froid dans un piège magnétique créé par le fil Z et les bobines de biais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par évaporation 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Jusqu'à la condensation (BEC)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" y="692696"/>
            <a:ext cx="3921339" cy="217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29" y="1628800"/>
            <a:ext cx="3502699" cy="186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7652" y="3671873"/>
            <a:ext cx="2830652" cy="13402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ZoneTexte 2"/>
          <p:cNvSpPr txBox="1"/>
          <p:nvPr/>
        </p:nvSpPr>
        <p:spPr>
          <a:xfrm>
            <a:off x="4795306" y="5394569"/>
            <a:ext cx="2161169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En fin de compte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 µm   à  100 µm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100 </a:t>
            </a:r>
            <a:r>
              <a:rPr lang="fr-FR" dirty="0" err="1" smtClean="0"/>
              <a:t>nK</a:t>
            </a:r>
            <a:r>
              <a:rPr lang="fr-FR" dirty="0" smtClean="0"/>
              <a:t>  à  10 µK</a:t>
            </a:r>
            <a:endParaRPr lang="en-US" dirty="0"/>
          </a:p>
        </p:txBody>
      </p:sp>
      <p:grpSp>
        <p:nvGrpSpPr>
          <p:cNvPr id="36" name="Groupe 35"/>
          <p:cNvGrpSpPr/>
          <p:nvPr/>
        </p:nvGrpSpPr>
        <p:grpSpPr>
          <a:xfrm>
            <a:off x="7308304" y="628935"/>
            <a:ext cx="1748427" cy="5320345"/>
            <a:chOff x="6948264" y="868070"/>
            <a:chExt cx="1748427" cy="5320345"/>
          </a:xfrm>
        </p:grpSpPr>
        <p:sp>
          <p:nvSpPr>
            <p:cNvPr id="37" name="ZoneTexte 36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« QUAD-MOT »</a:t>
              </a:r>
            </a:p>
            <a:p>
              <a:pPr algn="ctr"/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7053452" y="4257962"/>
              <a:ext cx="1538050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« piège Z </a:t>
              </a:r>
              <a:r>
                <a:rPr lang="fr-FR" dirty="0" smtClean="0"/>
                <a:t>»</a:t>
              </a:r>
            </a:p>
            <a:p>
              <a:pPr algn="ctr"/>
              <a:r>
                <a:rPr lang="fr-FR" dirty="0" err="1" smtClean="0"/>
                <a:t>Ioffe</a:t>
              </a:r>
              <a:r>
                <a:rPr lang="fr-FR" dirty="0" smtClean="0"/>
                <a:t>-Pritchard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7551153" y="5819083"/>
              <a:ext cx="54264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BEC</a:t>
              </a:r>
              <a:endParaRPr lang="fr-FR" dirty="0"/>
            </a:p>
          </p:txBody>
        </p:sp>
        <p:cxnSp>
          <p:nvCxnSpPr>
            <p:cNvPr id="53" name="Connecteur droit avec flèche 52"/>
            <p:cNvCxnSpPr>
              <a:stCxn id="39" idx="2"/>
              <a:endCxn id="40" idx="0"/>
            </p:cNvCxnSpPr>
            <p:nvPr/>
          </p:nvCxnSpPr>
          <p:spPr>
            <a:xfrm>
              <a:off x="7822477" y="3294276"/>
              <a:ext cx="0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7170023" y="3573016"/>
              <a:ext cx="1304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/>
                <a:t>Mélasse optique</a:t>
              </a:r>
            </a:p>
            <a:p>
              <a:pPr algn="ctr"/>
              <a:r>
                <a:rPr lang="fr-FR" sz="1200" dirty="0" smtClean="0"/>
                <a:t>Pompage Zeeman</a:t>
              </a:r>
              <a:endParaRPr lang="fr-FR" sz="1200" dirty="0"/>
            </a:p>
          </p:txBody>
        </p:sp>
        <p:cxnSp>
          <p:nvCxnSpPr>
            <p:cNvPr id="57" name="Connecteur droit avec flèche 56"/>
            <p:cNvCxnSpPr>
              <a:stCxn id="40" idx="2"/>
              <a:endCxn id="45" idx="0"/>
            </p:cNvCxnSpPr>
            <p:nvPr/>
          </p:nvCxnSpPr>
          <p:spPr>
            <a:xfrm>
              <a:off x="7822477" y="4904293"/>
              <a:ext cx="1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7204360" y="5147900"/>
              <a:ext cx="123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Refroidissement </a:t>
              </a:r>
              <a:r>
                <a:rPr lang="fr-FR" sz="1200" dirty="0" err="1" smtClean="0"/>
                <a:t>évaporatif</a:t>
              </a:r>
              <a:r>
                <a:rPr lang="fr-FR" sz="1200" dirty="0" smtClean="0"/>
                <a:t> RF</a:t>
              </a:r>
              <a:endParaRPr lang="fr-FR" sz="1200" dirty="0"/>
            </a:p>
          </p:txBody>
        </p:sp>
        <p:cxnSp>
          <p:nvCxnSpPr>
            <p:cNvPr id="59" name="Connecteur droit avec flèche 58"/>
            <p:cNvCxnSpPr>
              <a:stCxn id="37" idx="2"/>
              <a:endCxn id="38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Jet vertical lent</a:t>
              </a:r>
              <a:endParaRPr lang="fr-FR" sz="1200" dirty="0"/>
            </a:p>
          </p:txBody>
        </p:sp>
        <p:cxnSp>
          <p:nvCxnSpPr>
            <p:cNvPr id="61" name="Connecteur droit avec flèche 60"/>
            <p:cNvCxnSpPr>
              <a:stCxn id="38" idx="2"/>
              <a:endCxn id="39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47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C00000"/>
                    </a:solidFill>
                  </a:rPr>
                  <a:t> laser à 780nm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</a:t>
                </a:r>
                <a:r>
                  <a:rPr lang="en-US" sz="1600" dirty="0" smtClean="0"/>
                  <a:t>50 µ</a:t>
                </a:r>
                <a:r>
                  <a:rPr lang="fr-FR" sz="1600" dirty="0" smtClean="0"/>
                  <a:t>W,  col de </a:t>
                </a:r>
                <a:r>
                  <a:rPr lang="en-US" sz="1600" dirty="0" smtClean="0"/>
                  <a:t>150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0811C8"/>
                    </a:solidFill>
                  </a:rPr>
                  <a:t> laser à 480nm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 </a:t>
                </a:r>
                <a:r>
                  <a:rPr lang="en-US" sz="1600" dirty="0" smtClean="0"/>
                  <a:t>8 </a:t>
                </a:r>
                <a:r>
                  <a:rPr lang="fr-FR" sz="1600" dirty="0" smtClean="0"/>
                  <a:t>mW,</a:t>
                </a:r>
                <a:r>
                  <a:rPr lang="pt-BR" sz="1600" dirty="0" smtClean="0"/>
                  <a:t>  col de </a:t>
                </a:r>
                <a:r>
                  <a:rPr lang="en-US" sz="1600" dirty="0" smtClean="0"/>
                  <a:t>22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endParaRPr lang="fr-FR" sz="16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ZoneTexte 151"/>
              <p:cNvSpPr txBox="1"/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smtClean="0"/>
                  <a:t>Fréquence de Rabi pour la transition à 2 photons :</a:t>
                </a:r>
              </a:p>
              <a:p>
                <a:pPr algn="ctr"/>
                <a:r>
                  <a:rPr lang="fr-FR" sz="1600" b="0" dirty="0" smtClean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≪</m:t>
                    </m:r>
                    <m:r>
                      <a:rPr lang="fr-FR" sz="1600" b="0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fr-FR" sz="1600" b="0" dirty="0" smtClean="0"/>
                  <a:t>, alors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/>
                          </a:rPr>
                          <m:t>.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fr-FR" sz="1600" b="0" i="1" smtClean="0">
                            <a:latin typeface="Cambria Math"/>
                          </a:rPr>
                          <m:t>2. </m:t>
                        </m:r>
                        <m:r>
                          <a:rPr lang="fr-FR" sz="1600" b="0" i="1" smtClean="0">
                            <a:latin typeface="Cambria Math"/>
                          </a:rPr>
                          <m:t>𝛿</m:t>
                        </m:r>
                      </m:den>
                    </m:f>
                  </m:oMath>
                </a14:m>
                <a:endParaRPr lang="pt-BR" sz="1600" dirty="0" smtClean="0"/>
              </a:p>
            </p:txBody>
          </p:sp>
        </mc:Choice>
        <mc:Fallback xmlns="">
          <p:sp>
            <p:nvSpPr>
              <p:cNvPr id="152" name="ZoneTexte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4.Exciter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Rydberg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18" y="4221088"/>
            <a:ext cx="4554252" cy="139082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08720"/>
            <a:ext cx="345759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7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Objectif : comprendre et exploiter les interactions entre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 err="1" smtClean="0"/>
                  <a:t>Atomes</a:t>
                </a:r>
                <a:r>
                  <a:rPr lang="en-US" sz="1700" dirty="0" smtClean="0"/>
                  <a:t> de Rydberg : </a:t>
                </a:r>
                <a:r>
                  <a:rPr lang="en-US" sz="1700" dirty="0" err="1" smtClean="0"/>
                  <a:t>très</a:t>
                </a:r>
                <a:r>
                  <a:rPr lang="en-US" sz="1700" dirty="0" smtClean="0"/>
                  <a:t> grand </a:t>
                </a:r>
                <a:r>
                  <a:rPr lang="en-US" sz="1700" dirty="0" err="1" smtClean="0"/>
                  <a:t>nombre</a:t>
                </a:r>
                <a:r>
                  <a:rPr lang="en-US" sz="1700" dirty="0" smtClean="0"/>
                  <a:t> </a:t>
                </a:r>
                <a:r>
                  <a:rPr lang="en-US" sz="1700" dirty="0" err="1" smtClean="0"/>
                  <a:t>quantique</a:t>
                </a:r>
                <a:r>
                  <a:rPr lang="en-US" sz="1700" dirty="0" smtClean="0"/>
                  <a:t> principal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sz="1700" b="0" dirty="0" smtClean="0"/>
              </a:p>
              <a:p>
                <a:r>
                  <a:rPr lang="fr-FR" sz="1700" b="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 smtClean="0"/>
                  <a:t> </a:t>
                </a:r>
                <a:r>
                  <a:rPr lang="en-US" sz="1700" b="1" dirty="0" err="1" smtClean="0"/>
                  <a:t>très</a:t>
                </a:r>
                <a:r>
                  <a:rPr lang="en-US" sz="1700" b="1" dirty="0" smtClean="0"/>
                  <a:t> grands </a:t>
                </a:r>
                <a:r>
                  <a:rPr lang="en-US" sz="1700" b="1" dirty="0" err="1" smtClean="0"/>
                  <a:t>dipôles</a:t>
                </a:r>
                <a:r>
                  <a:rPr lang="en-US" sz="1700" b="1" dirty="0" smtClean="0"/>
                  <a:t> </a:t>
                </a:r>
                <a:r>
                  <a:rPr lang="en-US" sz="1700" dirty="0"/>
                  <a:t> </a:t>
                </a:r>
                <a:r>
                  <a:rPr lang="en-US" sz="1700" dirty="0" err="1" smtClean="0"/>
                  <a:t>électriques</a:t>
                </a:r>
                <a:r>
                  <a:rPr lang="en-US" sz="1700" dirty="0" smtClean="0"/>
                  <a:t> de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7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fr-FR" sz="1700" b="0" i="1" smtClean="0">
                        <a:latin typeface="Cambria Math"/>
                      </a:rPr>
                      <m:t>∝</m:t>
                    </m:r>
                    <m:sSup>
                      <m:sSup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sz="17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1700" dirty="0" smtClean="0"/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très grande </a:t>
                </a:r>
                <a:r>
                  <a:rPr lang="fr-FR" sz="1700" b="1" dirty="0" err="1" smtClean="0"/>
                  <a:t>sensibilté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aux champs électromagnétiques</a:t>
                </a:r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fortes interactions dipôle-dipôle</a:t>
                </a:r>
                <a:r>
                  <a:rPr lang="fr-FR" sz="1700" dirty="0" smtClean="0"/>
                  <a:t>,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à grandes distances</a:t>
                </a:r>
                <a:endParaRPr lang="en-US" sz="1700" dirty="0" smtClean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515" t="-1058" b="-582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vers le bas 9"/>
          <p:cNvSpPr/>
          <p:nvPr/>
        </p:nvSpPr>
        <p:spPr>
          <a:xfrm rot="1495225">
            <a:off x="2277820" y="2273720"/>
            <a:ext cx="504056" cy="2209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 vers le bas 32"/>
          <p:cNvSpPr/>
          <p:nvPr/>
        </p:nvSpPr>
        <p:spPr>
          <a:xfrm rot="20059905">
            <a:off x="6283030" y="2297718"/>
            <a:ext cx="504056" cy="218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83668" y="4581128"/>
            <a:ext cx="361727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Comprendre l'effet des interactions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xcitation d'un ensemble dense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xpansion d'un nuage dense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148064" y="4581128"/>
            <a:ext cx="360039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Exploiter les interactions :</a:t>
            </a:r>
          </a:p>
          <a:p>
            <a:pPr algn="ctr"/>
            <a:r>
              <a:rPr lang="fr-FR" dirty="0" smtClean="0"/>
              <a:t>proposition de simulateur quantique fondé sur des atomes de Rydberg circulaires piégés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3224001" y="2721694"/>
            <a:ext cx="260982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Grâce à un dispositif expérimental hybride,</a:t>
            </a:r>
          </a:p>
          <a:p>
            <a:pPr algn="ctr"/>
            <a:r>
              <a:rPr lang="fr-FR" dirty="0" smtClean="0"/>
              <a:t>mêlant atomes froids et atomes de Rydberg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8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&amp;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tomes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76</a:t>
            </a:fld>
            <a:endParaRPr lang="fr-F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40380"/>
            <a:ext cx="463104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necteur droit 14"/>
          <p:cNvCxnSpPr>
            <a:stCxn id="13" idx="0"/>
          </p:cNvCxnSpPr>
          <p:nvPr/>
        </p:nvCxnSpPr>
        <p:spPr>
          <a:xfrm flipV="1">
            <a:off x="3275856" y="764704"/>
            <a:ext cx="1920032" cy="25776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203848" y="3342321"/>
            <a:ext cx="144016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17"/>
          <p:cNvCxnSpPr>
            <a:stCxn id="13" idx="4"/>
          </p:cNvCxnSpPr>
          <p:nvPr/>
        </p:nvCxnSpPr>
        <p:spPr>
          <a:xfrm flipV="1">
            <a:off x="3275856" y="3238500"/>
            <a:ext cx="5256584" cy="6798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D:\Documents Tigrane\manuscrit-git\soutenance\figures\Stark_spearhead_R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647700"/>
            <a:ext cx="352266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: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déplacement des niveaux</a:t>
                </a: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dû à un champ électrique</a:t>
                </a: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levée de dégénérescence</a:t>
                </a:r>
              </a:p>
              <a:p>
                <a:pPr algn="ctr"/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sur les atomes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Rydberg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2</m:t>
                    </m:r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MHz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b="0" i="1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>
                        <a:latin typeface="Cambria Math"/>
                        <a:ea typeface="Linux Libertine G" panose="02000503000000000000" pitchFamily="2" charset="0"/>
                      </a:rPr>
                      <m:t>1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00 </m:t>
                    </m:r>
                    <m:f>
                      <m:fPr>
                        <m:type m:val="lin"/>
                        <m:ctrlPr>
                          <a:rPr lang="fr-FR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d>
                          <m:d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V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cm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lin.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elliptique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jusqu'à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8</m:t>
                    </m:r>
                    <m:f>
                      <m:fPr>
                        <m:type m:val="lin"/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G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sSup>
                          <m:sSup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i="1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F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blipFill rotWithShape="1">
                <a:blip r:embed="rId7"/>
                <a:stretch>
                  <a:fillRect l="-1684" t="-847" r="-1263" b="-122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34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Manipuler et détecter les états de Rydberg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77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8" y="836712"/>
            <a:ext cx="4063558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Excitation laser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Impulsion microonde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Rampe de tension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ionisation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err="1" smtClean="0"/>
                  <a:t>Accélération</a:t>
                </a:r>
                <a:r>
                  <a:rPr lang="en-US" sz="1600" dirty="0" smtClean="0"/>
                  <a:t> des ions et </a:t>
                </a:r>
                <a:r>
                  <a:rPr lang="en-US" sz="1600" dirty="0" err="1" smtClean="0"/>
                  <a:t>détection</a:t>
                </a:r>
                <a:r>
                  <a:rPr lang="en-US" sz="1600" dirty="0" smtClean="0"/>
                  <a:t> par le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Le signal d'ionisation (temps d'arrivée des ions) permet de distinguer les différents niveaux de Rydberg</a:t>
                </a:r>
                <a:endParaRPr lang="fr-FR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1" dirty="0" smtClean="0"/>
                  <a:t> spectroscopie microonde</a:t>
                </a:r>
                <a:endParaRPr lang="fr-FR" b="1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7"/>
            <a:ext cx="3634849" cy="396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148064" y="1324191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6828" y="2945568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8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Arriver au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idéal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ln w="9525" cmpd="sng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Comment atteindre les moments cinétiques élevés des atomes de Rydberg circulaires ?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radiofréquence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2614" r="-857" b="-9150"/>
                </a:stretch>
              </a:blipFill>
              <a:ln w="952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744416" cy="25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85" y="764703"/>
            <a:ext cx="3170795" cy="213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41" y="3140968"/>
            <a:ext cx="3170795" cy="239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75656" y="1468839"/>
            <a:ext cx="6336704" cy="313932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FR" sz="6600" dirty="0" smtClean="0"/>
          </a:p>
          <a:p>
            <a:pPr algn="ctr"/>
            <a:r>
              <a:rPr lang="fr-FR" sz="6600" dirty="0" smtClean="0"/>
              <a:t>SUPPRIMER ?</a:t>
            </a:r>
          </a:p>
          <a:p>
            <a:pPr algn="ctr"/>
            <a:endParaRPr lang="en-US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732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Documents Tigrane\manuscrit-git\soutenance\figures\fig_PR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Plan de l'exposé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67544" y="1623616"/>
            <a:ext cx="7679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pour un simulateur quantique</a:t>
            </a: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atomes de Rydberg circulaires sur puce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6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2130426"/>
            <a:ext cx="8208912" cy="14700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I. Atomes de Rydberg en interaction : vers un simulateur quantique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math,amsfon​ts,amssymb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107256</TotalTime>
  <Words>4782</Words>
  <Application>Microsoft Office PowerPoint</Application>
  <PresentationFormat>Affichage à l'écran (4:3)</PresentationFormat>
  <Paragraphs>931</Paragraphs>
  <Slides>78</Slides>
  <Notes>26</Notes>
  <HiddenSlides>1</HiddenSlides>
  <MMClips>1</MMClips>
  <ScaleCrop>false</ScaleCrop>
  <HeadingPairs>
    <vt:vector size="8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97" baseType="lpstr">
      <vt:lpstr>Arial</vt:lpstr>
      <vt:lpstr>Linux Libertine G</vt:lpstr>
      <vt:lpstr>Cambria Math</vt:lpstr>
      <vt:lpstr>Arial Unicode MS</vt:lpstr>
      <vt:lpstr>CMSY10ORIG</vt:lpstr>
      <vt:lpstr>CMMI7</vt:lpstr>
      <vt:lpstr>Wingdings</vt:lpstr>
      <vt:lpstr>MS PGothic</vt:lpstr>
      <vt:lpstr>CMMI10</vt:lpstr>
      <vt:lpstr>Courier New</vt:lpstr>
      <vt:lpstr>Times New Roman</vt:lpstr>
      <vt:lpstr>Comic Sans MS</vt:lpstr>
      <vt:lpstr>DejaVu Sans</vt:lpstr>
      <vt:lpstr>CMR10</vt:lpstr>
      <vt:lpstr>Tw Cen MT</vt:lpstr>
      <vt:lpstr>Calibri</vt:lpstr>
      <vt:lpstr>Symbol</vt:lpstr>
      <vt:lpstr>Office Theme</vt:lpstr>
      <vt:lpstr>Acrobat Document</vt:lpstr>
      <vt:lpstr>Atomes de Rydberg en interaction : des nuages denses d'atomes de Rydberg à la simulation quantique avec des atomes circulaires</vt:lpstr>
      <vt:lpstr>Qu'est-ce que la simulation quantique ?</vt:lpstr>
      <vt:lpstr>Qu'est-ce que la simulation quantique ?</vt:lpstr>
      <vt:lpstr>Simulation Quantique avec des atomes de Rydberg</vt:lpstr>
      <vt:lpstr>Du mouvement des atomes de Rydberg en interaction …</vt:lpstr>
      <vt:lpstr>… aux atomes de Rydberg circulaires</vt:lpstr>
      <vt:lpstr>Atomes de Rydberg circulaires piégés pour la simulation quantique</vt:lpstr>
      <vt:lpstr>Plan de l'exposé</vt:lpstr>
      <vt:lpstr>I. Atomes de Rydberg en interaction : vers un simulateur quantique</vt:lpstr>
      <vt:lpstr>Qu'est-ce qu'un atome de Rydberg ?</vt:lpstr>
      <vt:lpstr>Qu'est-ce qu'un atome de Rydberg circulaire?</vt:lpstr>
      <vt:lpstr>Inhiber l'émission spontanée</vt:lpstr>
      <vt:lpstr>Piéger des Rydberg circulaires : potentiel pondéro-moteur</vt:lpstr>
      <vt:lpstr>Piéger des Rydberg circulaires : géométrie des faisceaux</vt:lpstr>
      <vt:lpstr>Deux atomes de Rydberg en interaction</vt:lpstr>
      <vt:lpstr>Deux atomes de Rydberg en interaction : équivalence avec deux spins 1/2</vt:lpstr>
      <vt:lpstr>Hamiltonien XXZ d'une chaîne de Rydberg circulaires</vt:lpstr>
      <vt:lpstr>Préserver les Rydberg circulaires</vt:lpstr>
      <vt:lpstr>Préparer une chaîne régulière : « évaporation van der Waals »</vt:lpstr>
      <vt:lpstr>Préparer la chaîne : simulation du processus</vt:lpstr>
      <vt:lpstr>Détection des atomes après la simulation</vt:lpstr>
      <vt:lpstr>Un bon simulateur</vt:lpstr>
      <vt:lpstr>Présentation PowerPoint</vt:lpstr>
      <vt:lpstr>Exciter le niveau circulaire : le passage adiabatique du 87Rb</vt:lpstr>
      <vt:lpstr>Une puce atomique en environnement cryogénique</vt:lpstr>
      <vt:lpstr>Exciter et détecter des niveaux de Rydberg</vt:lpstr>
      <vt:lpstr>Exciter des atomes de Rydberg sur puce</vt:lpstr>
      <vt:lpstr>Spectroscopie Stark de la transition laser</vt:lpstr>
      <vt:lpstr>Spectroscopie Stark de la transition laser</vt:lpstr>
      <vt:lpstr>Spectroscopie en champ électrique de la transition 50D → 50F</vt:lpstr>
      <vt:lpstr>Vers le passage adiabatique : électrodes de circularisation</vt:lpstr>
      <vt:lpstr>Le passage adiabatique : réglage de la RF</vt:lpstr>
      <vt:lpstr>Spectroscopie microonde du niveau 50C</vt:lpstr>
      <vt:lpstr>Spectroscopie microonde du niveau 50C</vt:lpstr>
      <vt:lpstr>Conclusion : perspectives à court et moyen terme</vt:lpstr>
      <vt:lpstr>L'équipe du Collège de France</vt:lpstr>
      <vt:lpstr>Présentation PowerPoint</vt:lpstr>
      <vt:lpstr>Quamtum Simulator with Rydbergs : General Principle</vt:lpstr>
      <vt:lpstr>Quantum Simulator with Rydbergs : Circular Rydberg Levels</vt:lpstr>
      <vt:lpstr>Quantum Simulator with Rydbergs : XXZ Hamiltonian</vt:lpstr>
      <vt:lpstr>Chain of interacting Rydberg atoms – tunable XXZ Hamiltonian</vt:lpstr>
      <vt:lpstr>Quamtum Simulator with Rydbergs : Trapping Circular Rydbergs</vt:lpstr>
      <vt:lpstr>Quantum Simulator with Rydbergs : Long-Lived Rydberg Atoms</vt:lpstr>
      <vt:lpstr>Quantum Simulator with Rydbergs : Deterministic Chain Preparation</vt:lpstr>
      <vt:lpstr>Quantum Simulator with Rydbergs : Conclusions</vt:lpstr>
      <vt:lpstr>Dense Clouds of Rydberg Atoms : effect of the interactions</vt:lpstr>
      <vt:lpstr>Dense Clouds of Rydberg Atoms : Dipole Blockade</vt:lpstr>
      <vt:lpstr>Dense Clouds of Rydberg Atoms : Facilitated Excitation</vt:lpstr>
      <vt:lpstr>Dense Clouds of Rydberg Atoms : Cloud Explosion</vt:lpstr>
      <vt:lpstr>Dense Clouds of Rydberg Atoms : Laser Spectroscopy</vt:lpstr>
      <vt:lpstr>Dense Clouds of Rydberg Atoms : a Numerical Model</vt:lpstr>
      <vt:lpstr>Dense Clouds of Rydberg Atoms : Spatial Distribution</vt:lpstr>
      <vt:lpstr>Dense Clouds of Rydberg Atoms : Microwave Spectroscopy</vt:lpstr>
      <vt:lpstr>Dense Clouds of Rydberg Atoms : Conclusions</vt:lpstr>
      <vt:lpstr>Motivation : a new platform for quantum simulation</vt:lpstr>
      <vt:lpstr>Interaction between two Rydberg atoms</vt:lpstr>
      <vt:lpstr>Interaction between Rydbergs – two-spin Hamiltonian</vt:lpstr>
      <vt:lpstr>Deterministic chain preparation – Van der Waals evaporative cooling </vt:lpstr>
      <vt:lpstr>Site-resolved state-selective detection</vt:lpstr>
      <vt:lpstr>Experimental setup : transferring and detecting Rydberg atoms</vt:lpstr>
      <vt:lpstr>Rydberg laser and microwave spectroscopy :  electric fields and coherence times</vt:lpstr>
      <vt:lpstr>The Stark effect</vt:lpstr>
      <vt:lpstr>Rubidium coating on the chip</vt:lpstr>
      <vt:lpstr>Old and new Rydberg spectra</vt:lpstr>
      <vt:lpstr>Electric field measurements</vt:lpstr>
      <vt:lpstr>Présentation PowerPoint</vt:lpstr>
      <vt:lpstr>Coherence time measurements : Ramsey fringes</vt:lpstr>
      <vt:lpstr>Coherence time measurements : spin echo</vt:lpstr>
      <vt:lpstr>I. Atomes de Rydberg en interaction|4. Spectroscopie des interactions</vt:lpstr>
      <vt:lpstr>I. Atomes de Rydberg en interaction|3. Deux Rydberg dans des états différents</vt:lpstr>
      <vt:lpstr>I. Atomes de Rydberg en interaction  |  5. Proposition de simulateur</vt:lpstr>
      <vt:lpstr>II.Dispositif expérimental                 |              2.MOT-miroirs sur puce</vt:lpstr>
      <vt:lpstr>II.Dispositif expérimental   |  3.Piège en Z et refroidissement évaporatif</vt:lpstr>
      <vt:lpstr>II.Dispositif expérimental   |  4.Exciter des atomes de Rydberg</vt:lpstr>
      <vt:lpstr>Objectif : comprendre et exploiter les interactions entre atomes de Rydberg</vt:lpstr>
      <vt:lpstr>Effet Stark &amp; atomes circulaires</vt:lpstr>
      <vt:lpstr>Manipuler et détecter les états de Rydberg</vt:lpstr>
      <vt:lpstr>Arriver au niveau circulaire : le passage adiabatique idéal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thèse, 11 janvier 2018</dc:title>
  <dc:creator>Tigrane</dc:creator>
  <cp:lastModifiedBy>s15</cp:lastModifiedBy>
  <cp:revision>1120</cp:revision>
  <cp:lastPrinted>2017-12-12T17:09:04Z</cp:lastPrinted>
  <dcterms:created xsi:type="dcterms:W3CDTF">2011-07-09T13:48:20Z</dcterms:created>
  <dcterms:modified xsi:type="dcterms:W3CDTF">2018-01-07T12:05:20Z</dcterms:modified>
</cp:coreProperties>
</file>